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4" r:id="rId4"/>
    <p:sldId id="278" r:id="rId5"/>
    <p:sldId id="283" r:id="rId6"/>
    <p:sldId id="275" r:id="rId7"/>
    <p:sldId id="276" r:id="rId8"/>
    <p:sldId id="282" r:id="rId9"/>
    <p:sldId id="277" r:id="rId10"/>
    <p:sldId id="279" r:id="rId11"/>
    <p:sldId id="280" r:id="rId12"/>
    <p:sldId id="284" r:id="rId13"/>
    <p:sldId id="28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67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017" autoAdjust="0"/>
  </p:normalViewPr>
  <p:slideViewPr>
    <p:cSldViewPr>
      <p:cViewPr varScale="1">
        <p:scale>
          <a:sx n="69" d="100"/>
          <a:sy n="69" d="100"/>
        </p:scale>
        <p:origin x="54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C807-AEDD-4D52-B728-1C802E9DB6C9}" type="datetimeFigureOut">
              <a:rPr lang="ru-RU" smtClean="0"/>
              <a:t>20.07.2020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ACB28-1F08-4001-A8A2-0289812B2BA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C807-AEDD-4D52-B728-1C802E9DB6C9}" type="datetimeFigureOut">
              <a:rPr lang="ru-RU" smtClean="0"/>
              <a:t>20.07.2020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ACB28-1F08-4001-A8A2-0289812B2B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C807-AEDD-4D52-B728-1C802E9DB6C9}" type="datetimeFigureOut">
              <a:rPr lang="ru-RU" smtClean="0"/>
              <a:t>20.07.2020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ACB28-1F08-4001-A8A2-0289812B2B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C807-AEDD-4D52-B728-1C802E9DB6C9}" type="datetimeFigureOut">
              <a:rPr lang="ru-RU" smtClean="0"/>
              <a:t>20.07.2020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ACB28-1F08-4001-A8A2-0289812B2BA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C807-AEDD-4D52-B728-1C802E9DB6C9}" type="datetimeFigureOut">
              <a:rPr lang="ru-RU" smtClean="0"/>
              <a:t>20.07.2020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ACB28-1F08-4001-A8A2-0289812B2B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C807-AEDD-4D52-B728-1C802E9DB6C9}" type="datetimeFigureOut">
              <a:rPr lang="ru-RU" smtClean="0"/>
              <a:t>20.07.2020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ACB28-1F08-4001-A8A2-0289812B2BA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C807-AEDD-4D52-B728-1C802E9DB6C9}" type="datetimeFigureOut">
              <a:rPr lang="ru-RU" smtClean="0"/>
              <a:t>20.07.2020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ACB28-1F08-4001-A8A2-0289812B2BA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C807-AEDD-4D52-B728-1C802E9DB6C9}" type="datetimeFigureOut">
              <a:rPr lang="ru-RU" smtClean="0"/>
              <a:t>20.07.2020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ACB28-1F08-4001-A8A2-0289812B2B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C807-AEDD-4D52-B728-1C802E9DB6C9}" type="datetimeFigureOut">
              <a:rPr lang="ru-RU" smtClean="0"/>
              <a:t>20.07.2020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ACB28-1F08-4001-A8A2-0289812B2B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C807-AEDD-4D52-B728-1C802E9DB6C9}" type="datetimeFigureOut">
              <a:rPr lang="ru-RU" smtClean="0"/>
              <a:t>20.07.2020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ACB28-1F08-4001-A8A2-0289812B2B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C807-AEDD-4D52-B728-1C802E9DB6C9}" type="datetimeFigureOut">
              <a:rPr lang="ru-RU" smtClean="0"/>
              <a:t>20.07.2020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ACB28-1F08-4001-A8A2-0289812B2BA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12EC807-AEDD-4D52-B728-1C802E9DB6C9}" type="datetimeFigureOut">
              <a:rPr lang="ru-RU" smtClean="0"/>
              <a:t>20.07.2020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60ACB28-1F08-4001-A8A2-0289812B2BA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g"/><Relationship Id="rId4" Type="http://schemas.openxmlformats.org/officeDocument/2006/relationships/image" Target="../media/image55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g"/><Relationship Id="rId3" Type="http://schemas.openxmlformats.org/officeDocument/2006/relationships/image" Target="../media/image57.png"/><Relationship Id="rId7" Type="http://schemas.openxmlformats.org/officeDocument/2006/relationships/image" Target="../media/image6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g"/><Relationship Id="rId5" Type="http://schemas.openxmlformats.org/officeDocument/2006/relationships/image" Target="../media/image59.jpg"/><Relationship Id="rId4" Type="http://schemas.openxmlformats.org/officeDocument/2006/relationships/image" Target="../media/image58.jpg"/><Relationship Id="rId9" Type="http://schemas.openxmlformats.org/officeDocument/2006/relationships/image" Target="../media/image6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g"/><Relationship Id="rId5" Type="http://schemas.openxmlformats.org/officeDocument/2006/relationships/image" Target="../media/image65.jpg"/><Relationship Id="rId4" Type="http://schemas.openxmlformats.org/officeDocument/2006/relationships/image" Target="../media/image6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4.jpeg"/><Relationship Id="rId7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hyperlink" Target="http://www.&#1087;&#1088;&#1080;&#1084;&#1072;&#1084;&#1077;&#1073;&#1077;&#1083;&#1100;.&#1088;&#1092;/" TargetMode="External"/><Relationship Id="rId10" Type="http://schemas.openxmlformats.org/officeDocument/2006/relationships/image" Target="../media/image39.jpg"/><Relationship Id="rId4" Type="http://schemas.openxmlformats.org/officeDocument/2006/relationships/hyperlink" Target="mailto:prima-mebel@mail.ru" TargetMode="External"/><Relationship Id="rId9" Type="http://schemas.openxmlformats.org/officeDocument/2006/relationships/image" Target="../media/image3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image" Target="../media/image13.jpe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9.jpg"/><Relationship Id="rId5" Type="http://schemas.openxmlformats.org/officeDocument/2006/relationships/image" Target="../media/image48.jpg"/><Relationship Id="rId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929" y="-144646"/>
            <a:ext cx="8424936" cy="3096344"/>
          </a:xfrm>
        </p:spPr>
        <p:txBody>
          <a:bodyPr/>
          <a:lstStyle/>
          <a:p>
            <a:pPr marL="182880" indent="0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Каталог </a:t>
            </a:r>
            <a:b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промышленной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продукции муниципального образования 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Отрадненский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7" descr="Копия гер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224" y="119336"/>
            <a:ext cx="1006447" cy="133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976" y="2876491"/>
            <a:ext cx="2548476" cy="19254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928" y="5016395"/>
            <a:ext cx="2627379" cy="16125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58" y="2951699"/>
            <a:ext cx="2597200" cy="16986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084" y="2944370"/>
            <a:ext cx="2634305" cy="18081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45" y="4875599"/>
            <a:ext cx="2532779" cy="18941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279" y="4986993"/>
            <a:ext cx="2693914" cy="17565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012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-1" y="188640"/>
            <a:ext cx="8137553" cy="118047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Georgia" pitchFamily="18" charset="0"/>
              <a:buNone/>
            </a:pPr>
            <a:r>
              <a:rPr lang="ru-RU" sz="10400" b="1" dirty="0" smtClean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Каталог промышленной продукции муниципального образования </a:t>
            </a:r>
            <a:r>
              <a:rPr lang="ru-RU" sz="10400" b="1" dirty="0" err="1" smtClean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Отрадненский</a:t>
            </a:r>
            <a:r>
              <a:rPr lang="ru-RU" sz="10400" b="1" dirty="0" smtClean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r>
              <a:rPr lang="ru-RU" sz="112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2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Picture 7" descr="Копия гер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53" y="24764"/>
            <a:ext cx="1006447" cy="1344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252536" y="2780930"/>
            <a:ext cx="3456384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buClr>
                <a:srgbClr val="F14124">
                  <a:lumMod val="75000"/>
                </a:srgbClr>
              </a:buClr>
              <a:buSzPct val="130000"/>
            </a:pPr>
            <a:r>
              <a:rPr lang="ru-RU" b="1" dirty="0" smtClean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ЗАО «Производственно-аналитическая компания «</a:t>
            </a:r>
            <a:r>
              <a:rPr lang="ru-RU" b="1" dirty="0" err="1" smtClean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РиэлтИнвестОценка</a:t>
            </a:r>
            <a:r>
              <a:rPr lang="ru-RU" b="1" dirty="0" smtClean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solidFill>
                <a:srgbClr val="21274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20000"/>
              </a:lnSpc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Краснодарский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край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0" algn="ctr">
              <a:lnSpc>
                <a:spcPct val="120000"/>
              </a:lnSpc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Отрадненский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район,</a:t>
            </a:r>
          </a:p>
          <a:p>
            <a:pPr lvl="0" algn="ctr">
              <a:lnSpc>
                <a:spcPct val="120000"/>
              </a:lnSpc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х. 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Хлопонин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Московская 91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20000"/>
              </a:lnSpc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тел.: 8 (86144)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3-08-01,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20000"/>
              </a:lnSpc>
            </a:pP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www.mgzgips.ru</a:t>
            </a:r>
          </a:p>
          <a:p>
            <a:pPr lvl="0" algn="ctr">
              <a:lnSpc>
                <a:spcPct val="120000"/>
              </a:lnSpc>
            </a:pP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63888" y="4395787"/>
            <a:ext cx="394218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/>
            <a:r>
              <a:rPr lang="ru-RU" sz="1400" dirty="0">
                <a:solidFill>
                  <a:srgbClr val="000000"/>
                </a:solidFill>
                <a:latin typeface="&amp;quot"/>
              </a:rPr>
              <a:t>Завод выпускает следующие виды продукции:</a:t>
            </a:r>
            <a:endParaRPr lang="ru-RU" dirty="0">
              <a:solidFill>
                <a:srgbClr val="0F1419"/>
              </a:solidFill>
              <a:latin typeface="&amp;quot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&amp;quot"/>
              </a:rPr>
              <a:t>гипсовое вяжущее марок г-5, г-6, г-75</a:t>
            </a:r>
            <a:endParaRPr lang="ru-RU" dirty="0">
              <a:solidFill>
                <a:srgbClr val="000000"/>
              </a:solidFill>
              <a:latin typeface="&amp;quot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&amp;quot"/>
              </a:rPr>
              <a:t>наливной пол № 3 универсаль­ный;</a:t>
            </a:r>
            <a:endParaRPr lang="ru-RU" dirty="0">
              <a:solidFill>
                <a:srgbClr val="000000"/>
              </a:solidFill>
              <a:latin typeface="&amp;quot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&amp;quot"/>
              </a:rPr>
              <a:t>смесь штукатурную гипсовую</a:t>
            </a:r>
            <a:endParaRPr lang="ru-RU" dirty="0">
              <a:solidFill>
                <a:srgbClr val="000000"/>
              </a:solidFill>
              <a:latin typeface="&amp;quot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&amp;quot"/>
              </a:rPr>
              <a:t>№ 6 для машинного применения;</a:t>
            </a:r>
            <a:endParaRPr lang="ru-RU" dirty="0">
              <a:solidFill>
                <a:srgbClr val="000000"/>
              </a:solidFill>
              <a:latin typeface="&amp;quot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&amp;quot"/>
              </a:rPr>
              <a:t>смесь штукатурную гипсовую № 7 для ручного применения;</a:t>
            </a:r>
            <a:endParaRPr lang="ru-RU" dirty="0">
              <a:solidFill>
                <a:srgbClr val="000000"/>
              </a:solidFill>
              <a:latin typeface="&amp;quot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&amp;quot"/>
              </a:rPr>
              <a:t>смесь штукатурную гипсовую № 8 толстослойную для ручного применения;</a:t>
            </a:r>
            <a:endParaRPr lang="ru-RU" dirty="0">
              <a:solidFill>
                <a:srgbClr val="000000"/>
              </a:solidFill>
              <a:latin typeface="&amp;quot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&amp;quot"/>
              </a:rPr>
              <a:t>клей плиточный № 9.</a:t>
            </a:r>
            <a:endParaRPr lang="ru-RU" b="0" i="0" u="none" strike="noStrike" dirty="0">
              <a:solidFill>
                <a:srgbClr val="000000"/>
              </a:solidFill>
              <a:effectLst/>
              <a:latin typeface="&amp;quot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665" y="2224331"/>
            <a:ext cx="1457921" cy="216179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224331"/>
            <a:ext cx="1524690" cy="216179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86" y="5013176"/>
            <a:ext cx="1375735" cy="18448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Заголовок 2"/>
          <p:cNvSpPr txBox="1">
            <a:spLocks/>
          </p:cNvSpPr>
          <p:nvPr/>
        </p:nvSpPr>
        <p:spPr>
          <a:xfrm>
            <a:off x="2411760" y="1369118"/>
            <a:ext cx="6552728" cy="141181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сухих строительных смесей и гипсового вяжущего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6" y="1888509"/>
            <a:ext cx="2916832" cy="82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7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1" y="188640"/>
            <a:ext cx="8105149" cy="1512168"/>
          </a:xfrm>
        </p:spPr>
        <p:txBody>
          <a:bodyPr>
            <a:normAutofit fontScale="25000" lnSpcReduction="20000"/>
          </a:bodyPr>
          <a:lstStyle/>
          <a:p>
            <a:pPr marL="45720" indent="0">
              <a:buNone/>
            </a:pPr>
            <a:r>
              <a:rPr lang="ru-RU" sz="10400" b="1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Каталог промышленной продукции муниципального образования </a:t>
            </a:r>
            <a:r>
              <a:rPr lang="ru-RU" sz="10400" b="1" dirty="0" err="1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Отрадненский</a:t>
            </a:r>
            <a:r>
              <a:rPr lang="ru-RU" sz="10400" b="1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r>
              <a:rPr lang="ru-RU" sz="104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4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0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Picture 7" descr="Копия гер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149" y="19294"/>
            <a:ext cx="1006447" cy="13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0" y="1124744"/>
            <a:ext cx="9111596" cy="1656185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хлеба и хлебобулочных изделий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856" y="1847282"/>
            <a:ext cx="3719659" cy="24650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280" y="3270742"/>
            <a:ext cx="2730938" cy="20482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83530"/>
            <a:ext cx="3635896" cy="20441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одзаголовок 1"/>
          <p:cNvSpPr txBox="1">
            <a:spLocks/>
          </p:cNvSpPr>
          <p:nvPr/>
        </p:nvSpPr>
        <p:spPr>
          <a:xfrm>
            <a:off x="73972" y="4365104"/>
            <a:ext cx="2337788" cy="218054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ИП Егоров А.И.</a:t>
            </a:r>
            <a:endParaRPr lang="ru-RU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край,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Отрадненский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район,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Спокойная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Ленина 270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тел.: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(86144)9-30-10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usskiy-kolos@yandex.ru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одзаголовок 1"/>
          <p:cNvSpPr txBox="1">
            <a:spLocks/>
          </p:cNvSpPr>
          <p:nvPr/>
        </p:nvSpPr>
        <p:spPr>
          <a:xfrm>
            <a:off x="6687333" y="4458768"/>
            <a:ext cx="2088232" cy="219969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ИП Белецкая Л.В.</a:t>
            </a:r>
            <a:endParaRPr lang="ru-RU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край,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Отрадненский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ст.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Отрадная,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Пионерская 95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тел.: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8(86144)3-37-72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beletskaya64@bk,ru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одзаголовок 1"/>
          <p:cNvSpPr txBox="1">
            <a:spLocks/>
          </p:cNvSpPr>
          <p:nvPr/>
        </p:nvSpPr>
        <p:spPr>
          <a:xfrm>
            <a:off x="3383867" y="1373705"/>
            <a:ext cx="2088232" cy="218557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ООО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Хлебокомбинат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край,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Отрадненский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Первомайская, 28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тел.: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(861-44) 3-39-60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leb_otr@mail.ru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одзаголовок 1"/>
          <p:cNvSpPr txBox="1">
            <a:spLocks/>
          </p:cNvSpPr>
          <p:nvPr/>
        </p:nvSpPr>
        <p:spPr>
          <a:xfrm>
            <a:off x="3340720" y="5029412"/>
            <a:ext cx="2088232" cy="218054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ИП </a:t>
            </a:r>
            <a:r>
              <a:rPr lang="ru-RU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Гозалян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Э.П.</a:t>
            </a:r>
            <a:endParaRPr lang="ru-RU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край,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Отрадненский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ст.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Отрадная,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Курганная 78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тел.: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8(918) 043-54-82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75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16632"/>
            <a:ext cx="8604448" cy="1584176"/>
          </a:xfrm>
        </p:spPr>
        <p:txBody>
          <a:bodyPr>
            <a:normAutofit fontScale="32500" lnSpcReduction="20000"/>
          </a:bodyPr>
          <a:lstStyle/>
          <a:p>
            <a:pPr marL="45720" indent="0">
              <a:buNone/>
            </a:pPr>
            <a:r>
              <a:rPr lang="ru-RU" sz="8000" b="1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Каталог промышленной продукции муниципального образования </a:t>
            </a:r>
            <a:r>
              <a:rPr lang="ru-RU" sz="8000" b="1" dirty="0" err="1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Отрадненский</a:t>
            </a:r>
            <a:r>
              <a:rPr lang="ru-RU" sz="8000" b="1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r>
              <a:rPr lang="ru-RU" sz="96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96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Picture 7" descr="Копия гер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53" y="22030"/>
            <a:ext cx="1006447" cy="13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0" y="1124745"/>
            <a:ext cx="8604448" cy="86409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минеральной лечебно-столовой воды и безалкогольных напитков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48880"/>
            <a:ext cx="2440278" cy="87901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-78451" y="3515923"/>
            <a:ext cx="3131841" cy="2714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«ООО «Аметист»</a:t>
            </a:r>
            <a:endParaRPr lang="ru-RU" b="1" dirty="0">
              <a:solidFill>
                <a:srgbClr val="21274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Краснодарский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край,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Отрадненский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район,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ст. Отрадная, ул. Гоголя 96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.: 8 (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86144) 3-82-07,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-mail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info-owater@mail.ru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отрадненская</a:t>
            </a:r>
            <a:r>
              <a:rPr lang="ru-RU" sz="16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вода.рф</a:t>
            </a:r>
            <a:endParaRPr lang="en-US" sz="16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403" y="4511753"/>
            <a:ext cx="2360102" cy="23601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71" y="1956692"/>
            <a:ext cx="2502025" cy="25020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798" y="4322756"/>
            <a:ext cx="2625112" cy="26251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399" y="4393349"/>
            <a:ext cx="2399283" cy="23992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44" y="2018811"/>
            <a:ext cx="2502025" cy="25020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679" y="1886313"/>
            <a:ext cx="2767023" cy="27670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7038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1" y="0"/>
            <a:ext cx="8105149" cy="1700808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Каталог промышленной продукции муниципального образования </a:t>
            </a:r>
            <a:r>
              <a:rPr lang="ru-RU" sz="2800" b="1" dirty="0" err="1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Отрадненский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r>
              <a:rPr lang="ru-RU" sz="32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Picture 7" descr="Копия гер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149" y="19294"/>
            <a:ext cx="1006447" cy="13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1"/>
          <p:cNvSpPr txBox="1">
            <a:spLocks/>
          </p:cNvSpPr>
          <p:nvPr/>
        </p:nvSpPr>
        <p:spPr>
          <a:xfrm>
            <a:off x="0" y="3048651"/>
            <a:ext cx="3131840" cy="311665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«Агропромышленная компания Аметист»</a:t>
            </a:r>
          </a:p>
          <a:p>
            <a:pPr marL="4572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Краснодарский край,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Отрадненский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район,</a:t>
            </a:r>
          </a:p>
          <a:p>
            <a:pPr marL="4572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Отрадная,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ул.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Кизилова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110 а,  </a:t>
            </a:r>
          </a:p>
          <a:p>
            <a:pPr marL="4572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ел.:8(861-44) 3-11-07 </a:t>
            </a:r>
          </a:p>
          <a:p>
            <a:pPr marL="4572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-mail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ametist111@mail.ru</a:t>
            </a:r>
          </a:p>
          <a:p>
            <a:pPr marL="4572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81" y="1935224"/>
            <a:ext cx="2440278" cy="8790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607" y="2276872"/>
            <a:ext cx="3654152" cy="36541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488568"/>
            <a:ext cx="2651331" cy="26513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125" y="4101600"/>
            <a:ext cx="2574032" cy="25740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Заголовок 2"/>
          <p:cNvSpPr txBox="1">
            <a:spLocks/>
          </p:cNvSpPr>
          <p:nvPr/>
        </p:nvSpPr>
        <p:spPr>
          <a:xfrm>
            <a:off x="1835696" y="1171148"/>
            <a:ext cx="6177819" cy="141181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 растительного масла</a:t>
            </a:r>
          </a:p>
        </p:txBody>
      </p:sp>
    </p:spTree>
    <p:extLst>
      <p:ext uri="{BB962C8B-B14F-4D97-AF65-F5344CB8AC3E}">
        <p14:creationId xmlns:p14="http://schemas.microsoft.com/office/powerpoint/2010/main" val="288465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-23893" y="3515875"/>
            <a:ext cx="2915816" cy="3116653"/>
          </a:xfrm>
        </p:spPr>
        <p:txBody>
          <a:bodyPr>
            <a:normAutofit fontScale="62500" lnSpcReduction="20000"/>
          </a:bodyPr>
          <a:lstStyle/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«Производственно-коммерческое предприятие Вега»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Краснодарский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край,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Отрадненский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х.Садовый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Новая, д.26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тел.: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(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800)100-32-20,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8(861-44)9-73-47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-mail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vega@vega-matras.ru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//vega-factory.ru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979712" y="1276351"/>
            <a:ext cx="6768752" cy="1153715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матрасов, спальных систем и товаров для сна</a:t>
            </a:r>
            <a:endParaRPr lang="ru-RU" sz="24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0" y="190542"/>
            <a:ext cx="8748464" cy="151026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Georgia" pitchFamily="18" charset="0"/>
              <a:buNone/>
            </a:pP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Каталог 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промышленной продукции муниципального образования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Отрадненский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район</a:t>
            </a:r>
            <a:r>
              <a:rPr lang="ru-RU" sz="28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sz="2800" dirty="0"/>
          </a:p>
        </p:txBody>
      </p:sp>
      <p:sp>
        <p:nvSpPr>
          <p:cNvPr id="11" name="AutoShape 15" descr="https://po-yugu-rossii.ru/wp-content/uploads/2018/09/%D0%A2%D0%B0%D0%BA%D1%81%D0%B8-%D0%B2-%D0%9F%D1%80%D0%B8%D0%BC%D0%BE%D1%80%D1%81%D0%BA%D0%BE-%D0%90%D1%85%D1%82%D0%B0%D1%80%D1%81%D0%B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07" y="1887105"/>
            <a:ext cx="2410216" cy="1442473"/>
          </a:xfrm>
          <a:prstGeom prst="rect">
            <a:avLst/>
          </a:prstGeom>
        </p:spPr>
      </p:pic>
      <p:pic>
        <p:nvPicPr>
          <p:cNvPr id="14" name="Picture 7" descr="Копия гер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53" y="22030"/>
            <a:ext cx="1006447" cy="133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827" y="2797353"/>
            <a:ext cx="3619247" cy="36192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199" y="2137468"/>
            <a:ext cx="2178439" cy="16775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066" y="3721093"/>
            <a:ext cx="2195422" cy="15300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199" y="5157192"/>
            <a:ext cx="2161289" cy="15841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6010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9272" y="116632"/>
            <a:ext cx="8103128" cy="1368152"/>
          </a:xfrm>
        </p:spPr>
        <p:txBody>
          <a:bodyPr>
            <a:normAutofit fontScale="70000" lnSpcReduction="20000"/>
          </a:bodyPr>
          <a:lstStyle/>
          <a:p>
            <a:pPr marL="45720" indent="0">
              <a:buNone/>
            </a:pPr>
            <a:r>
              <a:rPr lang="ru-RU" sz="3700" b="1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Каталог промышленной продукции муниципального образования </a:t>
            </a:r>
            <a:r>
              <a:rPr lang="ru-RU" sz="3700" b="1" dirty="0" err="1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Отрадненский</a:t>
            </a:r>
            <a:r>
              <a:rPr lang="ru-RU" sz="3700" b="1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r>
              <a:rPr lang="ru-RU" sz="37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7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Picture 7" descr="Копия гер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201" y="-5169"/>
            <a:ext cx="1006447" cy="1344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3" y="1360205"/>
            <a:ext cx="3142489" cy="1441746"/>
          </a:xfrm>
          <a:prstGeom prst="rect">
            <a:avLst/>
          </a:prstGeom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2987824" y="1360206"/>
            <a:ext cx="5976664" cy="142072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анатомических  матрасов, интерьерных кроватей и аксессуаров для сна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4454" y="2831289"/>
            <a:ext cx="3142489" cy="2234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«Сити»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Краснодарский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край,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Отрадненский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район,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ст. Отрадная, ул.    Первомайская,85а тел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.: 8 (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800)5555727,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доп.тел.:8(861)203-36-36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-mail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market@market-city.ru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www.matras-city.ru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18" y="4936819"/>
            <a:ext cx="2876517" cy="19132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726" y="2599389"/>
            <a:ext cx="2896176" cy="16049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443" y="2692578"/>
            <a:ext cx="2708600" cy="16049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725" y="4939523"/>
            <a:ext cx="2896029" cy="18243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858" y="4936819"/>
            <a:ext cx="2628430" cy="18045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Заголовок 2"/>
          <p:cNvSpPr txBox="1">
            <a:spLocks/>
          </p:cNvSpPr>
          <p:nvPr/>
        </p:nvSpPr>
        <p:spPr>
          <a:xfrm>
            <a:off x="2987824" y="1360205"/>
            <a:ext cx="5976664" cy="142072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анатомических  матрасов, интерьерных кроватей и аксессуаров для сна</a:t>
            </a:r>
          </a:p>
        </p:txBody>
      </p:sp>
    </p:spTree>
    <p:extLst>
      <p:ext uri="{BB962C8B-B14F-4D97-AF65-F5344CB8AC3E}">
        <p14:creationId xmlns:p14="http://schemas.microsoft.com/office/powerpoint/2010/main" val="379098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88640"/>
            <a:ext cx="8028384" cy="1150544"/>
          </a:xfrm>
        </p:spPr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r>
              <a:rPr lang="ru-RU" sz="3400" b="1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Каталог промышленной продукции муниципального образования </a:t>
            </a:r>
            <a:r>
              <a:rPr lang="ru-RU" sz="3400" b="1" dirty="0" err="1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Отрадненский</a:t>
            </a:r>
            <a:r>
              <a:rPr lang="ru-RU" sz="3400" b="1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r>
              <a:rPr lang="ru-RU" sz="34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4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400" dirty="0"/>
          </a:p>
          <a:p>
            <a:endParaRPr lang="ru-RU" dirty="0"/>
          </a:p>
        </p:txBody>
      </p:sp>
      <p:pic>
        <p:nvPicPr>
          <p:cNvPr id="4" name="Picture 7" descr="Копия гер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201" y="-5169"/>
            <a:ext cx="1006447" cy="1344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39" y="1339185"/>
            <a:ext cx="2777778" cy="79367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9020" y="2132857"/>
            <a:ext cx="3059832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buClr>
                <a:srgbClr val="F14124">
                  <a:lumMod val="75000"/>
                </a:srgbClr>
              </a:buClr>
              <a:buSzPct val="130000"/>
            </a:pPr>
            <a:r>
              <a:rPr lang="ru-RU" b="1" dirty="0" smtClean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Фабрика ортопедических матрасов и аксессуаров</a:t>
            </a:r>
          </a:p>
          <a:p>
            <a:pPr lvl="0" algn="ctr">
              <a:lnSpc>
                <a:spcPct val="120000"/>
              </a:lnSpc>
              <a:buClr>
                <a:srgbClr val="F14124">
                  <a:lumMod val="75000"/>
                </a:srgbClr>
              </a:buClr>
              <a:buSzPct val="130000"/>
            </a:pPr>
            <a:r>
              <a:rPr lang="ru-RU" b="1" dirty="0" smtClean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сна</a:t>
            </a:r>
            <a:endParaRPr lang="ru-RU" b="1" dirty="0">
              <a:solidFill>
                <a:srgbClr val="21274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Краснодарский край,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Отрадненский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район,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ст. Отрадная, ул.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Базарная 84,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тел.: 8 (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800)550-32-59,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-mail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market@market-strong.ru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www.matras-strong.ru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2987824" y="1360206"/>
            <a:ext cx="5976664" cy="142072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матрасов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товаров </a:t>
            </a:r>
          </a:p>
          <a:p>
            <a:pPr marL="182880" indent="0" algn="ctr">
              <a:buFont typeface="Georgia" pitchFamily="18" charset="0"/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сна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3" y="4741575"/>
            <a:ext cx="3162374" cy="19997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417" y="1909631"/>
            <a:ext cx="3343784" cy="23022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759" y="2070568"/>
            <a:ext cx="2813490" cy="20829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987" y="4005213"/>
            <a:ext cx="3912486" cy="273615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8057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8028384" cy="148478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600" b="1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Каталог промышленной продукции муниципального образования </a:t>
            </a:r>
            <a:r>
              <a:rPr lang="ru-RU" sz="2600" b="1" dirty="0" err="1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Отрадненский</a:t>
            </a:r>
            <a:r>
              <a:rPr lang="ru-RU" sz="2600" b="1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r>
              <a:rPr lang="ru-RU" sz="24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  <a:p>
            <a:endParaRPr lang="ru-RU" dirty="0"/>
          </a:p>
        </p:txBody>
      </p:sp>
      <p:pic>
        <p:nvPicPr>
          <p:cNvPr id="4" name="Picture 7" descr="Копия гер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201" y="-5169"/>
            <a:ext cx="1006447" cy="1344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4744"/>
            <a:ext cx="1800200" cy="2612789"/>
          </a:xfrm>
          <a:prstGeom prst="rect">
            <a:avLst/>
          </a:prstGeom>
        </p:spPr>
      </p:pic>
      <p:sp>
        <p:nvSpPr>
          <p:cNvPr id="8" name="Подзаголовок 1"/>
          <p:cNvSpPr txBox="1">
            <a:spLocks/>
          </p:cNvSpPr>
          <p:nvPr/>
        </p:nvSpPr>
        <p:spPr>
          <a:xfrm>
            <a:off x="0" y="3429001"/>
            <a:ext cx="2915816" cy="339203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Milana</a:t>
            </a:r>
            <a:r>
              <a:rPr lang="en-US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-group</a:t>
            </a: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Краснодарский край, </a:t>
            </a:r>
            <a:r>
              <a:rPr lang="ru-RU" sz="1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Отрадненский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район,</a:t>
            </a:r>
          </a:p>
          <a:p>
            <a:pPr marL="4572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 Отрадная,   ул. Братская 33 в,  </a:t>
            </a:r>
          </a:p>
          <a:p>
            <a:pPr marL="4572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тел.: 8 (800)3014195,</a:t>
            </a:r>
            <a:endParaRPr lang="en-US" sz="19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8(861-44)3-47-69 </a:t>
            </a:r>
          </a:p>
          <a:p>
            <a:pPr marL="4572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US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-mail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sales@mebel-milana.ru</a:t>
            </a:r>
          </a:p>
          <a:p>
            <a:pPr marL="4572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www.mebel-milana.ru</a:t>
            </a:r>
            <a:endParaRPr lang="ru-RU" sz="19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2"/>
          <p:cNvSpPr txBox="1">
            <a:spLocks/>
          </p:cNvSpPr>
          <p:nvPr/>
        </p:nvSpPr>
        <p:spPr>
          <a:xfrm>
            <a:off x="2187414" y="1396951"/>
            <a:ext cx="5976664" cy="138406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корпусной и мягкой мебели</a:t>
            </a:r>
            <a:endParaRPr lang="ru-RU" sz="24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255426"/>
            <a:ext cx="4140156" cy="23471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004" y="4622111"/>
            <a:ext cx="3995936" cy="22597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349" y="3696378"/>
            <a:ext cx="3245229" cy="18319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5039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108521" y="116632"/>
            <a:ext cx="8246073" cy="187220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Каталог промышленной продукции муниципального образования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Отрадненский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r>
              <a:rPr lang="ru-RU" sz="26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Picture 7" descr="Копия гер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53" y="24764"/>
            <a:ext cx="1006447" cy="1344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912" y="4509119"/>
            <a:ext cx="3296088" cy="22341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6672"/>
            <a:ext cx="3168013" cy="30243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020" y="2348879"/>
            <a:ext cx="3419871" cy="204223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2831289"/>
            <a:ext cx="3131841" cy="197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«Кубань-мебель»</a:t>
            </a:r>
            <a:endParaRPr lang="ru-RU" b="1" dirty="0">
              <a:solidFill>
                <a:srgbClr val="21274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Краснодарский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край,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Отрадненский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район,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ст. Попутная, ул. Мащенко,11 ж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тел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.: 8 (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800)350-39-63,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-mail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kuban-mebel@rambler.ru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www.kuban--mebel.ru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2987824" y="1396870"/>
            <a:ext cx="5976664" cy="138406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корпусной и мягкой мебели</a:t>
            </a:r>
            <a:endParaRPr lang="ru-RU" sz="24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564904"/>
            <a:ext cx="2520280" cy="388843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84" y="4798470"/>
            <a:ext cx="2746040" cy="194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48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1" y="188640"/>
            <a:ext cx="8137553" cy="864096"/>
          </a:xfrm>
        </p:spPr>
        <p:txBody>
          <a:bodyPr>
            <a:normAutofit fontScale="25000" lnSpcReduction="20000"/>
          </a:bodyPr>
          <a:lstStyle/>
          <a:p>
            <a:pPr marL="45720" indent="0">
              <a:buNone/>
            </a:pPr>
            <a:r>
              <a:rPr lang="ru-RU" sz="10400" b="1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Каталог промышленной продукции муниципального образования </a:t>
            </a:r>
            <a:r>
              <a:rPr lang="ru-RU" sz="10400" b="1" dirty="0" err="1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Отрадненский</a:t>
            </a:r>
            <a:r>
              <a:rPr lang="ru-RU" sz="10400" b="1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r>
              <a:rPr lang="ru-RU" sz="112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2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Picture 7" descr="Копия гер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52" y="30413"/>
            <a:ext cx="1006447" cy="13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лог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8" y="1439490"/>
            <a:ext cx="2684513" cy="14549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5279" y="2894426"/>
            <a:ext cx="3131841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«Прима-мебель»</a:t>
            </a:r>
            <a:endParaRPr lang="ru-RU" b="1" dirty="0">
              <a:solidFill>
                <a:srgbClr val="21274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Краснодарский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край,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Отрадненский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район,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ст. Спокойная, ул. Выгонная,101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тел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.: 8 (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86144) 9-33-70,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(988) 528-83-66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-mail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prima-mebel@mail.ru</a:t>
            </a:r>
            <a:endParaRPr lang="en-US" sz="14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примамебель.рф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159" y="1911401"/>
            <a:ext cx="2813933" cy="21264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430" y="4437112"/>
            <a:ext cx="3094126" cy="20969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08" y="5153637"/>
            <a:ext cx="2883453" cy="17073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Заголовок 2"/>
          <p:cNvSpPr txBox="1">
            <a:spLocks/>
          </p:cNvSpPr>
          <p:nvPr/>
        </p:nvSpPr>
        <p:spPr>
          <a:xfrm>
            <a:off x="2699791" y="1107141"/>
            <a:ext cx="5976664" cy="97681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мебели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428" y="1911401"/>
            <a:ext cx="3094127" cy="21264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159" y="4437112"/>
            <a:ext cx="2813933" cy="20969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0649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210154" y="1658987"/>
            <a:ext cx="2088232" cy="2180549"/>
          </a:xfrm>
        </p:spPr>
        <p:txBody>
          <a:bodyPr>
            <a:normAutofit fontScale="70000" lnSpcReduction="20000"/>
          </a:bodyPr>
          <a:lstStyle/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Фирма «</a:t>
            </a:r>
            <a:r>
              <a:rPr lang="ru-RU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Витар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край,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Отрадненский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ст. Отрадная,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ул. Гоголя,94-б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8(918)3188480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07504" y="332656"/>
            <a:ext cx="2808312" cy="144016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Georgia" pitchFamily="18" charset="0"/>
              <a:buNone/>
            </a:pPr>
            <a:r>
              <a:rPr lang="ru-RU" sz="28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sz="2800" dirty="0"/>
          </a:p>
        </p:txBody>
      </p:sp>
      <p:sp>
        <p:nvSpPr>
          <p:cNvPr id="12" name="Подзаголовок 1"/>
          <p:cNvSpPr txBox="1">
            <a:spLocks/>
          </p:cNvSpPr>
          <p:nvPr/>
        </p:nvSpPr>
        <p:spPr>
          <a:xfrm>
            <a:off x="145962" y="4581128"/>
            <a:ext cx="2232248" cy="218054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ИП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Гусаров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В.Н.</a:t>
            </a:r>
            <a:endParaRPr lang="ru-RU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край,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Отрадненский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ст. Отрадная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Гоголя 94/3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тел.: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8(918)9433384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gusarov.v.v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@mail.ru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одзаголовок 1"/>
          <p:cNvSpPr txBox="1">
            <a:spLocks/>
          </p:cNvSpPr>
          <p:nvPr/>
        </p:nvSpPr>
        <p:spPr>
          <a:xfrm>
            <a:off x="3419872" y="4707287"/>
            <a:ext cx="2376264" cy="21473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Алина-мебель</a:t>
            </a: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Краснодарский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Отрадненский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ст. Отрадная,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Урупская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216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.: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(86144)3-82-22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mebel_alina@mail.ru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одзаголовок 1"/>
          <p:cNvSpPr txBox="1">
            <a:spLocks/>
          </p:cNvSpPr>
          <p:nvPr/>
        </p:nvSpPr>
        <p:spPr>
          <a:xfrm>
            <a:off x="78463" y="1480109"/>
            <a:ext cx="2232248" cy="233714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ИП </a:t>
            </a:r>
            <a:r>
              <a:rPr lang="ru-RU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Игитханов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С.Н.</a:t>
            </a:r>
            <a:endParaRPr lang="ru-RU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край,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Отрадненский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 Отрадная, 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ул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Союзная,90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тел.: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(918)9433384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lavandamebel@mail.ru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5" name="Picture 7" descr="http://www.mebelslo.ru/art/vybor_mebel_iz_mass/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734" y="2973590"/>
            <a:ext cx="4156730" cy="2344833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http://unital.ru/upload/iblock/b19/b192477c9652daf56760d2d1e4eb0919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950" y="4869160"/>
            <a:ext cx="4306508" cy="2083794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http://biznesprost.com/wp-content/uploads/2017/03/proizvodstvo-mjagkoj-mebel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461" y="1053292"/>
            <a:ext cx="4473593" cy="2453221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infuture.ru/images/b652afe1e40616b9b9ea9cd1bea2ceea.huge_a2fba445-777c-4498-9526-65a63807472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610" y="3429000"/>
            <a:ext cx="3454959" cy="1948385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dn-nus-1.pinme.ru/tumb/600/photo/48/c497/48c497535c6280ed89ef7708ca6fc8ff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874232" y="4640209"/>
            <a:ext cx="2293365" cy="246671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.pinimg.com/originals/04/c1/bb/04c1bb773d627831e9cffdeaab71458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725" y="1873037"/>
            <a:ext cx="2592287" cy="194421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172454"/>
            <a:ext cx="802838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rgbClr val="5DCEAF">
                    <a:lumMod val="5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Каталог промышленной продукции муниципального образования </a:t>
            </a:r>
            <a:r>
              <a:rPr lang="ru-RU" sz="2600" b="1" dirty="0" err="1">
                <a:solidFill>
                  <a:srgbClr val="5DCEAF">
                    <a:lumMod val="5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Отрадненский</a:t>
            </a:r>
            <a:r>
              <a:rPr lang="ru-RU" sz="2600" b="1" dirty="0">
                <a:solidFill>
                  <a:srgbClr val="5DCEAF">
                    <a:lumMod val="5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endParaRPr lang="ru-RU" dirty="0"/>
          </a:p>
        </p:txBody>
      </p:sp>
      <p:pic>
        <p:nvPicPr>
          <p:cNvPr id="21" name="Picture 7" descr="Копия герб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53" y="22030"/>
            <a:ext cx="1006447" cy="13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Заголовок 2"/>
          <p:cNvSpPr txBox="1">
            <a:spLocks/>
          </p:cNvSpPr>
          <p:nvPr/>
        </p:nvSpPr>
        <p:spPr>
          <a:xfrm>
            <a:off x="1068680" y="1094880"/>
            <a:ext cx="5976664" cy="97681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мебели</a:t>
            </a:r>
          </a:p>
        </p:txBody>
      </p:sp>
      <p:sp>
        <p:nvSpPr>
          <p:cNvPr id="25" name="Подзаголовок 1"/>
          <p:cNvSpPr txBox="1">
            <a:spLocks/>
          </p:cNvSpPr>
          <p:nvPr/>
        </p:nvSpPr>
        <p:spPr>
          <a:xfrm>
            <a:off x="5419663" y="2803378"/>
            <a:ext cx="2088232" cy="205899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Фабрика «</a:t>
            </a:r>
            <a:r>
              <a:rPr lang="ru-RU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СтМ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Краснодарский край,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Отрадненский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район, ст. Отрадная,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ул. Братская 150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тел.: 8(86144) 3-39-93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ebel.stm@mail.ru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одзаголовок 1"/>
          <p:cNvSpPr txBox="1">
            <a:spLocks/>
          </p:cNvSpPr>
          <p:nvPr/>
        </p:nvSpPr>
        <p:spPr>
          <a:xfrm>
            <a:off x="6837798" y="4537775"/>
            <a:ext cx="2232248" cy="242196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Мебельная фабрика «</a:t>
            </a:r>
            <a:r>
              <a:rPr lang="ru-RU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Миал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край,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Отрадненский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 Отрадная, 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ул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Трактовая 2-ж,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тел.: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(86144)3-50-12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mialotr@mail.ru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www.mial.ru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17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sz="quarter" idx="13"/>
          </p:nvPr>
        </p:nvSpPr>
        <p:spPr>
          <a:xfrm>
            <a:off x="0" y="116632"/>
            <a:ext cx="8100392" cy="201622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600" b="1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Каталог промышленной продукции муниципального образования </a:t>
            </a:r>
            <a:r>
              <a:rPr lang="ru-RU" sz="2600" b="1" dirty="0" err="1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Отрадненский</a:t>
            </a:r>
            <a:r>
              <a:rPr lang="ru-RU" sz="2600" b="1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r>
              <a:rPr lang="ru-RU" sz="26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600" dirty="0"/>
          </a:p>
        </p:txBody>
      </p:sp>
      <p:pic>
        <p:nvPicPr>
          <p:cNvPr id="5" name="Picture 7" descr="Копия гер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201" y="-5169"/>
            <a:ext cx="1006447" cy="1344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279" y="2894426"/>
            <a:ext cx="3131841" cy="2825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 smtClean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Отрадненский</a:t>
            </a:r>
            <a:r>
              <a:rPr lang="ru-RU" b="1" dirty="0" smtClean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ремонтник»</a:t>
            </a:r>
            <a:endParaRPr lang="ru-RU" b="1" dirty="0">
              <a:solidFill>
                <a:srgbClr val="21274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Краснодарский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край,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Отрадненский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район,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ст. Отрадная, ул. Братская 63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тел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.: 8 (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86144) 3-39-59,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-mail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mtransform@mail.ru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www.transform.otzmf.ru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07804" y="1717482"/>
            <a:ext cx="540060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0" algn="just">
              <a:spcAft>
                <a:spcPts val="0"/>
              </a:spcAft>
            </a:pPr>
            <a:endParaRPr lang="ru-RU" dirty="0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marL="63500" algn="just"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latin typeface="Verdana" panose="020B0604030504040204" pitchFamily="34" charset="0"/>
              </a:rPr>
              <a:t>Производство:</a:t>
            </a:r>
            <a:r>
              <a:rPr lang="ru-RU" sz="1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</a:p>
          <a:p>
            <a:pPr marL="63500" algn="just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</a:rPr>
              <a:t>- механизмов трансформации для мягкой мебели; </a:t>
            </a:r>
            <a:endParaRPr lang="ru-RU" sz="1400" dirty="0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marL="63500" algn="just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</a:rPr>
              <a:t>- ортопедических кроватных оснований; </a:t>
            </a:r>
            <a:endParaRPr lang="ru-RU" sz="1400" dirty="0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marL="63500" algn="just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</a:rPr>
              <a:t>- прочих механизмов, узлов и деталей для мебели; </a:t>
            </a:r>
            <a:endParaRPr lang="ru-RU" sz="1400" dirty="0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marL="63500" algn="just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</a:rPr>
              <a:t>- металлических кроватей, столов, стульев.</a:t>
            </a:r>
            <a:r>
              <a:rPr lang="ru-RU" sz="1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</a:p>
          <a:p>
            <a:pPr marL="63500" algn="just"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latin typeface="Verdana" panose="020B0604030504040204" pitchFamily="34" charset="0"/>
              </a:rPr>
              <a:t>  </a:t>
            </a:r>
            <a:endParaRPr lang="ru-RU" sz="1400" dirty="0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marL="63500" algn="just"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latin typeface="Verdana" panose="020B0604030504040204" pitchFamily="34" charset="0"/>
              </a:rPr>
              <a:t>Ремонт</a:t>
            </a:r>
            <a:r>
              <a:rPr lang="ru-RU" sz="14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000000"/>
                </a:solidFill>
                <a:latin typeface="Verdana" panose="020B0604030504040204" pitchFamily="34" charset="0"/>
              </a:rPr>
              <a:t>и восстановление</a:t>
            </a:r>
            <a:r>
              <a:rPr lang="ru-RU" sz="14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000000"/>
                </a:solidFill>
                <a:latin typeface="Verdana" panose="020B0604030504040204" pitchFamily="34" charset="0"/>
              </a:rPr>
              <a:t>:</a:t>
            </a:r>
            <a:r>
              <a:rPr lang="ru-RU" sz="1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</a:p>
          <a:p>
            <a:pPr marL="63500" algn="just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</a:rPr>
              <a:t>- механизмов трансформации для мебели бывших в употреблении других производителей; </a:t>
            </a:r>
            <a:endParaRPr lang="ru-RU" sz="1400" dirty="0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marL="63500" algn="just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</a:rPr>
              <a:t>- коленчатых валов двигателей внутреннего сгорания, блоков и</a:t>
            </a:r>
            <a:r>
              <a:rPr lang="ru-RU" sz="1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</a:rPr>
              <a:t>других автотракторных деталей.</a:t>
            </a:r>
            <a:r>
              <a:rPr lang="ru-RU" sz="1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</a:p>
          <a:p>
            <a:pPr marL="63500" algn="just"/>
            <a:r>
              <a:rPr lang="ru-RU" dirty="0">
                <a:solidFill>
                  <a:srgbClr val="FFFFFF"/>
                </a:solidFill>
                <a:latin typeface="Times New Roman" panose="02020603050405020304" pitchFamily="18" charset="0"/>
              </a:rPr>
              <a:t>  </a:t>
            </a:r>
            <a:endParaRPr lang="ru-RU" b="0" i="0" u="none" strike="noStrike" dirty="0">
              <a:solidFill>
                <a:srgbClr val="FFFFFF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124" y="4307120"/>
            <a:ext cx="3809524" cy="25396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180696"/>
            <a:ext cx="1530387" cy="16773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20" y="4617836"/>
            <a:ext cx="2198004" cy="2198004"/>
          </a:xfrm>
          <a:prstGeom prst="rect">
            <a:avLst/>
          </a:prstGeom>
        </p:spPr>
      </p:pic>
      <p:sp>
        <p:nvSpPr>
          <p:cNvPr id="11" name="Заголовок 2"/>
          <p:cNvSpPr txBox="1">
            <a:spLocks/>
          </p:cNvSpPr>
          <p:nvPr/>
        </p:nvSpPr>
        <p:spPr>
          <a:xfrm>
            <a:off x="2987824" y="1124744"/>
            <a:ext cx="5976664" cy="165618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механизмов трансформации</a:t>
            </a:r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0376055"/>
              </p:ext>
            </p:extLst>
          </p:nvPr>
        </p:nvGraphicFramePr>
        <p:xfrm>
          <a:off x="323528" y="1747502"/>
          <a:ext cx="7272808" cy="1339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Документ" r:id="rId7" imgW="5925852" imgH="875448" progId="Word.Document.12">
                  <p:embed/>
                </p:oleObj>
              </mc:Choice>
              <mc:Fallback>
                <p:oleObj name="Документ" r:id="rId7" imgW="5925852" imgH="87544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3528" y="1747502"/>
                        <a:ext cx="7272808" cy="13393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974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1483</TotalTime>
  <Words>813</Words>
  <Application>Microsoft Office PowerPoint</Application>
  <PresentationFormat>Экран (4:3)</PresentationFormat>
  <Paragraphs>190</Paragraphs>
  <Slides>13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&amp;quot</vt:lpstr>
      <vt:lpstr>Arial</vt:lpstr>
      <vt:lpstr>Georgia</vt:lpstr>
      <vt:lpstr>Times New Roman</vt:lpstr>
      <vt:lpstr>Trebuchet MS</vt:lpstr>
      <vt:lpstr>Verdana</vt:lpstr>
      <vt:lpstr>Воздушный поток</vt:lpstr>
      <vt:lpstr>Документ Microsoft Word</vt:lpstr>
      <vt:lpstr>Каталог  промышленной продукции муниципального образования Отрадненский район </vt:lpstr>
      <vt:lpstr>Производство матрасов, спальных систем и товаров для сна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Каталог  промышленной продукции</dc:title>
  <dc:creator>Елена Н. Каплунова</dc:creator>
  <cp:lastModifiedBy>RePack by Diakov</cp:lastModifiedBy>
  <cp:revision>198</cp:revision>
  <dcterms:created xsi:type="dcterms:W3CDTF">2019-01-29T10:35:56Z</dcterms:created>
  <dcterms:modified xsi:type="dcterms:W3CDTF">2020-07-20T14:16:28Z</dcterms:modified>
</cp:coreProperties>
</file>