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1"/>
  </p:notesMasterIdLst>
  <p:sldIdLst>
    <p:sldId id="256" r:id="rId2"/>
    <p:sldId id="257" r:id="rId3"/>
    <p:sldId id="302" r:id="rId4"/>
    <p:sldId id="258" r:id="rId5"/>
    <p:sldId id="259" r:id="rId6"/>
    <p:sldId id="264" r:id="rId7"/>
    <p:sldId id="265" r:id="rId8"/>
    <p:sldId id="266" r:id="rId9"/>
    <p:sldId id="267" r:id="rId10"/>
    <p:sldId id="304" r:id="rId11"/>
    <p:sldId id="268" r:id="rId12"/>
    <p:sldId id="269" r:id="rId13"/>
    <p:sldId id="274" r:id="rId14"/>
    <p:sldId id="270" r:id="rId15"/>
    <p:sldId id="273" r:id="rId16"/>
    <p:sldId id="271" r:id="rId17"/>
    <p:sldId id="272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333399"/>
    <a:srgbClr val="339966"/>
    <a:srgbClr val="33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353" autoAdjust="0"/>
  </p:normalViewPr>
  <p:slideViewPr>
    <p:cSldViewPr>
      <p:cViewPr varScale="1">
        <p:scale>
          <a:sx n="104" d="100"/>
          <a:sy n="104" d="100"/>
        </p:scale>
        <p:origin x="121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sto MT" pitchFamily="18" charset="0"/>
              </a:defRPr>
            </a:pPr>
            <a:r>
              <a:rPr lang="ru-RU" dirty="0"/>
              <a:t>201</a:t>
            </a:r>
            <a:r>
              <a:rPr lang="en-US" dirty="0"/>
              <a:t>9</a:t>
            </a:r>
            <a:r>
              <a:rPr lang="ru-RU" dirty="0"/>
              <a:t> год</a:t>
            </a:r>
          </a:p>
        </c:rich>
      </c:tx>
      <c:layout>
        <c:manualLayout>
          <c:xMode val="edge"/>
          <c:yMode val="edge"/>
          <c:x val="1.436183016701848E-4"/>
          <c:y val="0.512441994943193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37331332892709E-2"/>
          <c:y val="0.49898305700823753"/>
          <c:w val="0.38704275913787356"/>
          <c:h val="0.46639491767466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  <c:extLst>
              <c:ext xmlns:c16="http://schemas.microsoft.com/office/drawing/2014/chart" uri="{C3380CC4-5D6E-409C-BE32-E72D297353CC}">
                <c16:uniqueId val="{00000000-8A62-4D1E-A1EE-AB2307D49C45}"/>
              </c:ext>
            </c:extLst>
          </c:dPt>
          <c:dPt>
            <c:idx val="1"/>
            <c:bubble3D val="0"/>
            <c:explosion val="9"/>
            <c:extLst>
              <c:ext xmlns:c16="http://schemas.microsoft.com/office/drawing/2014/chart" uri="{C3380CC4-5D6E-409C-BE32-E72D297353CC}">
                <c16:uniqueId val="{00000001-8A62-4D1E-A1EE-AB2307D49C45}"/>
              </c:ext>
            </c:extLst>
          </c:dPt>
          <c:dPt>
            <c:idx val="2"/>
            <c:bubble3D val="0"/>
            <c:explosion val="11"/>
            <c:extLst>
              <c:ext xmlns:c16="http://schemas.microsoft.com/office/drawing/2014/chart" uri="{C3380CC4-5D6E-409C-BE32-E72D297353CC}">
                <c16:uniqueId val="{00000002-8A62-4D1E-A1EE-AB2307D49C45}"/>
              </c:ext>
            </c:extLst>
          </c:dPt>
          <c:dLbls>
            <c:dLbl>
              <c:idx val="0"/>
              <c:layout>
                <c:manualLayout>
                  <c:x val="-0.14498787657515416"/>
                  <c:y val="-6.8012728121637805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+mn-lt"/>
                      </a:defRPr>
                    </a:pPr>
                    <a:r>
                      <a:rPr lang="en-US" sz="1400" dirty="0">
                        <a:latin typeface="+mn-lt"/>
                      </a:rPr>
                      <a:t>790732,0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68453470998672E-2"/>
                      <c:h val="4.6244747366070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A62-4D1E-A1EE-AB2307D49C45}"/>
                </c:ext>
              </c:extLst>
            </c:dLbl>
            <c:dLbl>
              <c:idx val="1"/>
              <c:layout>
                <c:manualLayout>
                  <c:x val="4.200415096048158E-2"/>
                  <c:y val="3.5998304947118413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+mn-lt"/>
                      </a:defRPr>
                    </a:pPr>
                    <a:r>
                      <a:rPr lang="en-US" sz="1400" dirty="0">
                        <a:latin typeface="+mn-lt"/>
                      </a:rPr>
                      <a:t>282692,0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2-4D1E-A1EE-AB2307D49C45}"/>
                </c:ext>
              </c:extLst>
            </c:dLbl>
            <c:dLbl>
              <c:idx val="2"/>
              <c:layout>
                <c:manualLayout>
                  <c:x val="5.5764172677806347E-2"/>
                  <c:y val="4.3525632579251312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+mn-lt"/>
                      </a:defRPr>
                    </a:pPr>
                    <a:r>
                      <a:rPr lang="en-US" sz="1400" dirty="0">
                        <a:latin typeface="+mn-lt"/>
                      </a:rPr>
                      <a:t>51730,0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62-4D1E-A1EE-AB2307D49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Неналоговое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790732</c:v>
                </c:pt>
                <c:pt idx="1">
                  <c:v>282692</c:v>
                </c:pt>
                <c:pt idx="2">
                  <c:v>51730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62-4D1E-A1EE-AB2307D49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208381939043807"/>
          <c:y val="0.69251972728353639"/>
          <c:w val="0.29831199250919732"/>
          <c:h val="0.30748027271646367"/>
        </c:manualLayout>
      </c:layout>
      <c:overlay val="0"/>
      <c:txPr>
        <a:bodyPr/>
        <a:lstStyle/>
        <a:p>
          <a:pPr>
            <a:defRPr>
              <a:latin typeface="Calisto MT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sto MT" pitchFamily="18" charset="0"/>
              </a:defRPr>
            </a:pPr>
            <a:r>
              <a:rPr lang="ru-RU" dirty="0"/>
              <a:t>20</a:t>
            </a:r>
            <a:r>
              <a:rPr lang="en-US" dirty="0"/>
              <a:t>20</a:t>
            </a:r>
            <a:r>
              <a:rPr lang="ru-RU" dirty="0"/>
              <a:t> год</a:t>
            </a:r>
          </a:p>
        </c:rich>
      </c:tx>
      <c:layout>
        <c:manualLayout>
          <c:xMode val="edge"/>
          <c:yMode val="edge"/>
          <c:x val="3.1785017084269688E-3"/>
          <c:y val="7.687892228498827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65E-2"/>
          <c:y val="7.645553627944475E-2"/>
          <c:w val="0.91745276601919512"/>
          <c:h val="0.852151043046499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FB0-4827-88AA-6DDA79CC1D7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FB0-4827-88AA-6DDA79CC1D7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FB0-4827-88AA-6DDA79CC1D7E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730408.4</c:v>
                </c:pt>
                <c:pt idx="1">
                  <c:v>279562.40000000002</c:v>
                </c:pt>
                <c:pt idx="2">
                  <c:v>53430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B0-4827-88AA-6DDA79CC1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sto MT" pitchFamily="18" charset="0"/>
              </a:defRPr>
            </a:pPr>
            <a:r>
              <a:rPr lang="ru-RU" dirty="0"/>
              <a:t>202</a:t>
            </a:r>
            <a:r>
              <a:rPr lang="en-US" dirty="0"/>
              <a:t>1</a:t>
            </a:r>
            <a:r>
              <a:rPr lang="ru-RU" dirty="0"/>
              <a:t> год</a:t>
            </a:r>
          </a:p>
        </c:rich>
      </c:tx>
      <c:layout>
        <c:manualLayout>
          <c:xMode val="edge"/>
          <c:yMode val="edge"/>
          <c:x val="1.7290026246719195E-3"/>
          <c:y val="0.19050674100775875"/>
        </c:manualLayout>
      </c:layout>
      <c:overlay val="0"/>
    </c:title>
    <c:autoTitleDeleted val="0"/>
    <c:view3D>
      <c:rotX val="30"/>
      <c:rotY val="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6666666666666E-2"/>
          <c:y val="0.24517559852117843"/>
          <c:w val="0.85416666666666663"/>
          <c:h val="0.67812514904373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07DB-4A05-9977-E4D0B1C116F0}"/>
              </c:ext>
            </c:extLst>
          </c:dPt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1-07DB-4A05-9977-E4D0B1C116F0}"/>
              </c:ext>
            </c:extLst>
          </c:dPt>
          <c:dPt>
            <c:idx val="2"/>
            <c:bubble3D val="0"/>
            <c:explosion val="21"/>
            <c:extLst>
              <c:ext xmlns:c16="http://schemas.microsoft.com/office/drawing/2014/chart" uri="{C3380CC4-5D6E-409C-BE32-E72D297353CC}">
                <c16:uniqueId val="{00000002-7041-4F1C-AB10-8400D41444A6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753954.2</c:v>
                </c:pt>
                <c:pt idx="1">
                  <c:v>255809.6</c:v>
                </c:pt>
                <c:pt idx="2">
                  <c:v>54330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DB-4A05-9977-E4D0B1C11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000099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918797978715169"/>
          <c:w val="0.69688845144356959"/>
          <c:h val="0.545232315246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B9E-44C4-9AFF-92E4BEB48C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F14-4B80-B4F8-880ED5EB9A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B9E-44C4-9AFF-92E4BEB48C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B9E-44C4-9AFF-92E4BEB48C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9E-44C4-9AFF-92E4BEB48C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F14-4B80-B4F8-880ED5EB9A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F14-4B80-B4F8-880ED5EB9A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9E-44C4-9AFF-92E4BEB48C1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B9E-44C4-9AFF-92E4BEB48C1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B9E-44C4-9AFF-92E4BEB48C1E}"/>
              </c:ext>
            </c:extLst>
          </c:dPt>
          <c:dLbls>
            <c:dLbl>
              <c:idx val="0"/>
              <c:layout>
                <c:manualLayout>
                  <c:x val="-3.3942206180654154E-2"/>
                  <c:y val="-1.87846006838211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9E-44C4-9AFF-92E4BEB48C1E}"/>
                </c:ext>
              </c:extLst>
            </c:dLbl>
            <c:dLbl>
              <c:idx val="5"/>
              <c:layout>
                <c:manualLayout>
                  <c:x val="-1.5135554869391313E-2"/>
                  <c:y val="1.00662796126753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14-4B80-B4F8-880ED5EB9AEF}"/>
                </c:ext>
              </c:extLst>
            </c:dLbl>
            <c:dLbl>
              <c:idx val="7"/>
              <c:layout>
                <c:manualLayout>
                  <c:x val="1.7747304698271668E-2"/>
                  <c:y val="-2.75239467907095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9E-44C4-9AFF-92E4BEB48C1E}"/>
                </c:ext>
              </c:extLst>
            </c:dLbl>
            <c:dLbl>
              <c:idx val="8"/>
              <c:layout>
                <c:manualLayout>
                  <c:x val="1.0237450259289767E-2"/>
                  <c:y val="-2.4568298016106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9E-44C4-9AFF-92E4BEB48C1E}"/>
                </c:ext>
              </c:extLst>
            </c:dLbl>
            <c:dLbl>
              <c:idx val="9"/>
              <c:layout>
                <c:manualLayout>
                  <c:x val="8.2657816040358351E-3"/>
                  <c:y val="-2.38210029957050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9E-44C4-9AFF-92E4BEB48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РФ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10.1</c:v>
                </c:pt>
                <c:pt idx="1">
                  <c:v>0.1</c:v>
                </c:pt>
                <c:pt idx="2">
                  <c:v>1.4</c:v>
                </c:pt>
                <c:pt idx="3">
                  <c:v>0.4</c:v>
                </c:pt>
                <c:pt idx="4">
                  <c:v>70.400000000000006</c:v>
                </c:pt>
                <c:pt idx="5">
                  <c:v>3.2</c:v>
                </c:pt>
                <c:pt idx="6">
                  <c:v>1.8</c:v>
                </c:pt>
                <c:pt idx="7">
                  <c:v>8.3000000000000007</c:v>
                </c:pt>
                <c:pt idx="8">
                  <c:v>2.8</c:v>
                </c:pt>
                <c:pt idx="9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E-44C4-9AFF-92E4BEB48C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584120734908133"/>
          <c:y val="0"/>
          <c:w val="0.37415879265091861"/>
          <c:h val="0.99922932368985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0.53191</cdr:x>
      <cdr:y>0.475</cdr:y>
    </cdr:from>
    <cdr:to>
      <cdr:x>0.78723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368152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730408,4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0.12766</cdr:x>
      <cdr:y>0.275</cdr:y>
    </cdr:from>
    <cdr:to>
      <cdr:x>0.39784</cdr:x>
      <cdr:y>0.375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79208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279562,4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0.34043</cdr:x>
      <cdr:y>0.1</cdr:y>
    </cdr:from>
    <cdr:to>
      <cdr:x>0.61061</cdr:x>
      <cdr:y>0.2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28803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53430,0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0.51974</cdr:x>
      <cdr:y>0.52623</cdr:y>
    </cdr:from>
    <cdr:to>
      <cdr:x>0.7329</cdr:x>
      <cdr:y>0.66471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5" y="1368152"/>
          <a:ext cx="649703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753954,2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0.43775</cdr:x>
      <cdr:y>0.16618</cdr:y>
    </cdr:from>
    <cdr:to>
      <cdr:x>0.73775</cdr:x>
      <cdr:y>0.27696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4260" y="43204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54330,0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0.16537</cdr:x>
      <cdr:y>0.33236</cdr:y>
    </cdr:from>
    <cdr:to>
      <cdr:x>0.46537</cdr:x>
      <cdr:y>0.47084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056" y="864096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255809,6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38F82-7ED5-4D9D-86F9-2408602CCDB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282F-46BB-4C8D-9E5F-30DFED31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0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282F-46BB-4C8D-9E5F-30DFED3148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2858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1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1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9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8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4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3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43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7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5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2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5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3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7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2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1788F9-A99B-452B-9461-03D0F65EDE9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52DA12-C59F-4C6C-84F4-9755A49E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герб отрадненс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32"/>
            <a:ext cx="2771800" cy="30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8028384" cy="4725144"/>
          </a:xfrm>
        </p:spPr>
        <p:txBody>
          <a:bodyPr>
            <a:normAutofit/>
          </a:bodyPr>
          <a:lstStyle/>
          <a:p>
            <a:pPr algn="ctr"/>
            <a:r>
              <a:rPr lang="ru-RU" sz="3200" i="1" cap="none" dirty="0">
                <a:solidFill>
                  <a:srgbClr val="002060"/>
                </a:solidFill>
              </a:rPr>
              <a:t>Подготовлен на основании проекта Решения Совета муниципального образования Отрадненский район «О бюджете муниципального образования Отрадненский район на 2019 год и на плановый период </a:t>
            </a:r>
            <a:br>
              <a:rPr lang="ru-RU" sz="3200" i="1" cap="none" dirty="0">
                <a:solidFill>
                  <a:srgbClr val="002060"/>
                </a:solidFill>
              </a:rPr>
            </a:br>
            <a:r>
              <a:rPr lang="ru-RU" sz="3200" i="1" cap="none" dirty="0">
                <a:solidFill>
                  <a:srgbClr val="002060"/>
                </a:solidFill>
              </a:rPr>
              <a:t>2020 и 2021 годов»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0"/>
            <a:ext cx="4752528" cy="2132856"/>
          </a:xfr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ts val="0"/>
              </a:spcBef>
              <a:buClr>
                <a:srgbClr val="9BD5F9">
                  <a:shade val="95000"/>
                </a:srgbClr>
              </a:buClr>
              <a:buSzPct val="65000"/>
              <a:defRPr/>
            </a:pPr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для </a:t>
            </a:r>
          </a:p>
          <a:p>
            <a:pPr lvl="0" algn="ctr">
              <a:spcBef>
                <a:spcPts val="0"/>
              </a:spcBef>
              <a:buClr>
                <a:srgbClr val="9BD5F9">
                  <a:shade val="95000"/>
                </a:srgbClr>
              </a:buClr>
              <a:buSzPct val="65000"/>
              <a:defRPr/>
            </a:pPr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граждан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23CD0E37-7A62-4CE9-97B8-9F86E6B7D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9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4BFB4-DBA4-4BA0-8E54-E47F50BF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57201"/>
            <a:ext cx="6120680" cy="883567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000099"/>
                </a:solidFill>
                <a:latin typeface="Georgia" panose="02040502050405020303" pitchFamily="18" charset="0"/>
              </a:rPr>
              <a:t>Структура бюджетных ассигнований по разделам классификации расходов бюджетов на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17DC716-CBCE-4E29-B43C-FBFC5F67A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397562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985FD0-8FF7-4224-8A2F-AA9656620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95E8260-A0DB-4356-A333-273AC2DB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4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12" y="2114"/>
            <a:ext cx="1063888" cy="119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39"/>
            <a:ext cx="8686800" cy="936105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0099"/>
                </a:solidFill>
                <a:latin typeface="Georgia" panose="02040502050405020303" pitchFamily="18" charset="0"/>
              </a:rPr>
              <a:t>Программные 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55937"/>
            <a:ext cx="4320480" cy="5354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Расходы бюджета муниципального образования Отрадненский район, осуществляются в рамках муниципальных программ муниципального образования Отрадненский район  </a:t>
            </a:r>
          </a:p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(2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0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муниципальных программ).</a:t>
            </a:r>
          </a:p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На реализацию муниципальных программ </a:t>
            </a:r>
          </a:p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 2019 году предусмотрено в сумме –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Times New Roman"/>
              </a:rPr>
              <a:t>1113215,2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тыс. рублей,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Times New Roman"/>
              </a:rPr>
              <a:t> </a:t>
            </a:r>
          </a:p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Times New Roman"/>
              </a:rPr>
              <a:t>в 2020 году в сумме – 1040421,4 тыс. рублей, </a:t>
            </a:r>
          </a:p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Times New Roman"/>
              </a:rPr>
              <a:t>в 2021 году в сумме – 1030243,7тыс. рублей.</a:t>
            </a:r>
          </a:p>
          <a:p>
            <a:endParaRPr lang="ru-RU" dirty="0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016DD8ED-3326-4271-914F-245AB99B3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3D418-77DA-4C9A-A69E-CCE289407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55936"/>
            <a:ext cx="4691234" cy="35852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6468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408712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kern="0" cap="none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«Развитие образования в муниципальном образовании Отрадненский район»</a:t>
            </a:r>
            <a:endParaRPr lang="ru-RU" i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55936"/>
            <a:ext cx="806489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Расходы на реализацию программы: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2019 год – 765299,2 тыс. рублей,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2020 год – 735023,4 тыс. рублей,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2021 год – 733281,7 тыс. рублей.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773729"/>
            <a:ext cx="820891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Подпрограммы: - «Развитие дошкольного, общего и дополнительного образования детей»;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«Обеспечение реализации муниципальной программы и прочие мероприятия в области образования».</a:t>
            </a: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FB0572DF-BC15-4EBF-89D2-782C593C4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C356BB-7B51-4EA7-A49A-5C1E23019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30048"/>
            <a:ext cx="3433641" cy="25440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11B1BC-7382-41B4-B0D4-38CC12424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60511"/>
            <a:ext cx="3805542" cy="2336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00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408712" cy="841248"/>
          </a:xfrm>
        </p:spPr>
        <p:txBody>
          <a:bodyPr>
            <a:noAutofit/>
          </a:bodyPr>
          <a:lstStyle/>
          <a:p>
            <a:pPr algn="ctr"/>
            <a:r>
              <a:rPr lang="ru-RU" sz="2400" i="1" kern="0" cap="none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«Развитие культуры муниципального </a:t>
            </a:r>
            <a:br>
              <a:rPr lang="ru-RU" sz="2400" i="1" kern="0" cap="none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</a:br>
            <a:r>
              <a:rPr lang="ru-RU" sz="2400" i="1" kern="0" cap="none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образования Отрадненский район»</a:t>
            </a:r>
            <a:endParaRPr lang="ru-RU" sz="2400" i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556266"/>
            <a:ext cx="7776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Расходы на реализацию программы: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2019 год –  53303,1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2020 год –  53121,1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2021 год – 48546,8 тыс.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35593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Подпрограммы: «Социально-культурное развитие и организация досуга населения Отрадненского района»; «Поддержка учреждений культуры в муниципальном образовании».</a:t>
            </a: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24F4347A-654B-47E6-9360-7F6410136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9A7704-818C-431A-A782-1BFAF4EF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64371"/>
            <a:ext cx="4608512" cy="277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7D62EF-42F3-484A-854E-046B49B7F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57" y="2665864"/>
            <a:ext cx="1774243" cy="150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34E5CF-12DB-4A7A-8608-3A2CE199F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71750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67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4295"/>
            <a:ext cx="6192688" cy="1010547"/>
          </a:xfrm>
        </p:spPr>
        <p:txBody>
          <a:bodyPr>
            <a:noAutofit/>
          </a:bodyPr>
          <a:lstStyle/>
          <a:p>
            <a:pPr algn="ctr"/>
            <a:r>
              <a:rPr lang="ru-RU" sz="3200" b="1" i="1" kern="0" cap="none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«Социальная поддержка граждан»</a:t>
            </a:r>
            <a:endParaRPr lang="ru-RU" sz="32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353480"/>
            <a:ext cx="784887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Расходы на реализацию </a:t>
            </a:r>
            <a:r>
              <a:rPr lang="ru-RU" sz="2000" b="1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программы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: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2019 год – 64874,4 тыс. рублей,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2020 год – </a:t>
            </a: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67194,5</a:t>
            </a: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 тыс. рублей,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2021 год – </a:t>
            </a: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69605,5</a:t>
            </a: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 тыс. рублей. </a:t>
            </a:r>
          </a:p>
          <a:p>
            <a:pPr lvl="0" algn="ctr" fontAlgn="base"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Подпрограммы:  - </a:t>
            </a:r>
          </a:p>
          <a:p>
            <a:pPr lvl="0" algn="ctr" fontAlgn="base"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kumimoji="0" lang="ru-RU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«</a:t>
            </a:r>
            <a:r>
              <a:rPr lang="ru-RU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Старшее</a:t>
            </a:r>
            <a:r>
              <a:rPr lang="en-US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kumimoji="0" lang="ru-RU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поколение»; </a:t>
            </a:r>
          </a:p>
          <a:p>
            <a:pPr lvl="0" algn="ctr" fontAlgn="base"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kumimoji="0" lang="ru-RU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«Совершенствование социальной поддержки семьи и</a:t>
            </a: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 </a:t>
            </a:r>
            <a:r>
              <a:rPr kumimoji="0" lang="ru-RU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детей»</a:t>
            </a: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 </a:t>
            </a:r>
            <a:r>
              <a:rPr kumimoji="0" lang="ru-RU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(предоставление ежемесячных</a:t>
            </a: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 </a:t>
            </a:r>
            <a:r>
              <a:rPr kumimoji="0" lang="ru-RU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денежных  выплат на содержание</a:t>
            </a: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 </a:t>
            </a:r>
            <a:r>
              <a:rPr kumimoji="0" lang="ru-RU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Georgia" panose="02040502050405020303" pitchFamily="18" charset="0"/>
                <a:cs typeface="Arial"/>
              </a:rPr>
              <a:t>детей-сирот и детей оставшихся без попечения родителей, находящихся под опекой; организация оздоровления и  отдыха детей)</a:t>
            </a:r>
            <a:endParaRPr kumimoji="0" lang="ru-RU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5A8FB196-1E46-4E6C-BE02-8F9E2A020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679B5E-3133-4FAB-AD6A-BBB13D7BA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83" y="4554356"/>
            <a:ext cx="2442128" cy="214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88D1E1-D456-44E5-9C23-37C541475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55843"/>
            <a:ext cx="4857103" cy="234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75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33670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cap="none" dirty="0">
                <a:ln w="6350">
                  <a:noFill/>
                </a:ln>
                <a:solidFill>
                  <a:srgbClr val="000099"/>
                </a:solidFill>
                <a:latin typeface="Georgia" panose="02040502050405020303" pitchFamily="18" charset="0"/>
              </a:rPr>
              <a:t>«Развитие физической культуры и массового спорта в муниципальном образовании Отрадненский район»</a:t>
            </a:r>
            <a:endParaRPr lang="ru-RU" i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199172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Расходы на реализацию программы: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 2019 год – 31755,4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2020 год – 30309,0тыс.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2021 год – 30123,0 тыс. рублей.</a:t>
            </a: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A2FAFAA6-C43C-45BD-8D64-C654419BF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45D55D-2FF9-4ABA-BF50-B7E1F0FAA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72508"/>
            <a:ext cx="3563888" cy="2867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246231-3E39-4D83-A9F1-AB6F474F8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82456"/>
            <a:ext cx="3816424" cy="2540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3439CF-8F3B-43E3-B41C-7711A5023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72" y="1832545"/>
            <a:ext cx="1143000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5FFF29-636D-47DB-A60E-FD9716171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34077"/>
            <a:ext cx="1454489" cy="1090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95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2953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kern="0" cap="none" dirty="0">
                <a:solidFill>
                  <a:srgbClr val="000099"/>
                </a:solidFill>
                <a:effectLst/>
                <a:latin typeface="Georgia" panose="02040502050405020303" pitchFamily="18" charset="0"/>
                <a:cs typeface="Arial"/>
              </a:rPr>
              <a:t>«Развитие сельского хозяйства и регулирование рынков сельскохозяйственной продукции, сырья и продовольствия в Отрадненском районе»</a:t>
            </a:r>
            <a:endParaRPr lang="ru-RU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7776864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Расходы на реализацию программы: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2019 год – 14920,1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2020 год – 14920,1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2021 год – 14920,1 тыс. рублей.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1600" i="1" kern="0" dirty="0">
              <a:solidFill>
                <a:srgbClr val="162A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/>
            </a:endParaRP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3732F8EB-198E-4D5E-B145-162A2413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EF78E0-3E33-4064-8E55-412562E73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" y="2518576"/>
            <a:ext cx="2689834" cy="227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F8CC8D-025D-4218-AF1B-823307AAE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94" y="2494058"/>
            <a:ext cx="2404306" cy="240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A37851-41C7-4479-92B6-F59694342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85" y="4313942"/>
            <a:ext cx="3840088" cy="254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1631" y="2938636"/>
            <a:ext cx="3902577" cy="1210444"/>
          </a:xfrm>
        </p:spPr>
        <p:txBody>
          <a:bodyPr>
            <a:noAutofit/>
          </a:bodyPr>
          <a:lstStyle/>
          <a:p>
            <a:pPr algn="ctr"/>
            <a:r>
              <a:rPr lang="ru-RU" sz="2400" b="1" i="1" kern="0" cap="none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«Молодёжь Отрадненского района»</a:t>
            </a:r>
            <a:endParaRPr lang="ru-RU" sz="1800" b="1" i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1632" y="4149081"/>
            <a:ext cx="316229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Расходы на реализацию программы: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2019 год – 3162,0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2020 год – 3162,0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2021 год – 2872,0 тыс.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09089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«Дети Кубани»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9385" y="1124744"/>
            <a:ext cx="48245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Расходы на реализацию программы: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2019 год – 25530,5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2020 год – 25538,1 тыс. рублей,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2021 год – 26837,7 тыс. рублей.</a:t>
            </a:r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23D42426-ABBE-42F2-B23C-049D2EC94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91" y="-127981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725A81-6101-4208-9D13-9F1FC055A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79" y="1255177"/>
            <a:ext cx="3321118" cy="2173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3EA660-78EF-479E-BDB3-A31B54577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49" y="4564810"/>
            <a:ext cx="3335275" cy="2220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1555D-BD71-41C4-BBE4-F522AB5415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" y="3488558"/>
            <a:ext cx="2528069" cy="3369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24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870" y="5733256"/>
            <a:ext cx="83796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14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В непрограммных расходах отражены расходы на обеспечение деятельности Контрольно-счетной палаты муниципального образования Отрадненский район, расходы дорожного фонда муниципального образования </a:t>
            </a:r>
            <a:r>
              <a:rPr lang="ru-RU" sz="1400" i="1" kern="0" dirty="0" err="1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Отрадненский</a:t>
            </a:r>
            <a:r>
              <a:rPr lang="ru-RU" sz="1400" i="1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 район, осуществление переданных государственных полномочий по составлению (изменению) списков кандидатов в присяжные заседатели федеральных судов общей юрисдикции в РФ.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61962"/>
              </p:ext>
            </p:extLst>
          </p:nvPr>
        </p:nvGraphicFramePr>
        <p:xfrm>
          <a:off x="0" y="1122674"/>
          <a:ext cx="9144000" cy="451525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58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546">
                <a:tc>
                  <a:txBody>
                    <a:bodyPr/>
                    <a:lstStyle/>
                    <a:p>
                      <a:r>
                        <a:rPr lang="ru-RU" sz="1200" i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условий для развития муниципальной политики в отдельных секторах экономики муниципального образования Отрадненский район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78646,4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72997,9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66529,9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муниципальными финансами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30566,6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24890,0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24890,0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общественной инфраструктуры муниципального образования Отрадненский район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26557,0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spc="-40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безопасности населения муниципального образования Отрадненский район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5755,3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5356,5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5746,5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672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и земельными ресурсами муниципального образования Отрадненский район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4793,7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4380,3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3985,0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44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топливно-энергетического комплекса муниципального образования Отрадненский район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4523,0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672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Комплексное и устойчивое развитие муниципального образования Отрадненский район в сфере строительства, архитектуры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1769,5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1769,5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1146,5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Экономическое развитие и инновационная экономика муниципального образования Отрадненский район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672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Доступная среда жизнедеятельности инвалидов и других маломобильных групп населения муниципального образования Отрадненский район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672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дорожного движения на территории муниципального образования Отрадненский район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13,0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672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санаторно-курортного и туристского комплекса муниципального образования Отрадненский район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Казачество Отрадненского района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100,0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0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spc="-30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Гармонизация межнациональных отношений и развитие культур в Отрадненском районе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D7CB4B0-F4EB-4E6B-9BD9-3B96B1400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27980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7FFA24C-A8D3-4143-B2D1-228BF3C0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68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4DD0E0-D57D-48D7-871B-6F314D09B8EE}"/>
              </a:ext>
            </a:extLst>
          </p:cNvPr>
          <p:cNvSpPr txBox="1"/>
          <p:nvPr/>
        </p:nvSpPr>
        <p:spPr>
          <a:xfrm>
            <a:off x="1259632" y="1844824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A4F057-227E-4FAF-A43B-52693BF50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27980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843CF5A-DB67-4BE8-BB5A-B0E036503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4"/>
            <a:ext cx="106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61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5855"/>
            <a:ext cx="6984776" cy="11349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Уважаемые</a:t>
            </a:r>
            <a:r>
              <a:rPr lang="ru-RU" dirty="0">
                <a:solidFill>
                  <a:srgbClr val="002060"/>
                </a:solidFill>
              </a:rPr>
              <a:t> жители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Отрадненского</a:t>
            </a:r>
            <a:r>
              <a:rPr lang="ru-RU" dirty="0">
                <a:solidFill>
                  <a:srgbClr val="002060"/>
                </a:solidFill>
              </a:rPr>
              <a:t> района!</a:t>
            </a:r>
          </a:p>
        </p:txBody>
      </p:sp>
      <p:pic>
        <p:nvPicPr>
          <p:cNvPr id="3" name="Picture 21" descr="герб отрадненс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25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1462308"/>
            <a:ext cx="842493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  <a:cs typeface="Arial"/>
              </a:rPr>
              <a:t>	В целях повышения прозрачности бюджета и бюджетного процесса Финансовым управлением администрации муниципального образования Отрадненский район  разработан информационный материал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  <a:cs typeface="Arial"/>
              </a:rPr>
              <a:t>	В предстоящий период, как и прежде, сохраняется приоритетность финансирования социальных статей бюджета: образование, культура, физическая культура и спорт, социальная политика.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  <a:cs typeface="Arial"/>
              </a:rPr>
              <a:t>	Каждый житель Отрадненского района является участником формирования бюджета, с одной стороны, как налогоплательщик, наполняя доходы бюджета, с другой - он получает часть расходов как потребитель общественных услуг. Граждане должны быть уверены в том, что средства используются прозрачно и эффективно, приносят конкретные результаты как для общества в целом, так и для каждого человека, создавая благоприятные и комфортные условия для проживания.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  <a:cs typeface="Arial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Отрадненского района затрагивает интересы каждого жителя района. 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8E744DB-BDFA-4831-98BC-ECB5CFFEB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1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>
            <a:extLst>
              <a:ext uri="{FF2B5EF4-FFF2-40B4-BE49-F238E27FC236}">
                <a16:creationId xmlns:a16="http://schemas.microsoft.com/office/drawing/2014/main" id="{CBC050BC-911F-4CCA-B25E-D505262A1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47" y="-61293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4">
            <a:extLst>
              <a:ext uri="{FF2B5EF4-FFF2-40B4-BE49-F238E27FC236}">
                <a16:creationId xmlns:a16="http://schemas.microsoft.com/office/drawing/2014/main" id="{E66E0A00-7D37-4F11-9546-9A5AA6E5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99392"/>
            <a:ext cx="204628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D559BE-1C9E-4294-A2E0-6880DBCAE5F5}"/>
              </a:ext>
            </a:extLst>
          </p:cNvPr>
          <p:cNvSpPr/>
          <p:nvPr/>
        </p:nvSpPr>
        <p:spPr>
          <a:xfrm>
            <a:off x="1691680" y="1884362"/>
            <a:ext cx="712847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+mn-lt"/>
                <a:cs typeface="+mn-cs"/>
              </a:rPr>
              <a:t>Основные приоритеты бюджетной и 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+mn-lt"/>
                <a:cs typeface="+mn-cs"/>
              </a:rPr>
              <a:t>политики муниципального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C00000"/>
                </a:solidFill>
                <a:latin typeface="+mn-lt"/>
                <a:cs typeface="+mn-cs"/>
              </a:rPr>
              <a:t>Отрадненский</a:t>
            </a:r>
            <a:r>
              <a:rPr lang="ru-RU" sz="2000" b="1" i="1" dirty="0">
                <a:solidFill>
                  <a:srgbClr val="C00000"/>
                </a:solidFill>
                <a:latin typeface="+mn-lt"/>
                <a:cs typeface="+mn-cs"/>
              </a:rPr>
              <a:t> район на 2019-2021 годы: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CC"/>
              </a:solidFill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sz="2000" i="1" dirty="0">
                <a:solidFill>
                  <a:srgbClr val="333399"/>
                </a:solidFill>
                <a:latin typeface="+mn-lt"/>
                <a:cs typeface="+mn-cs"/>
              </a:rPr>
              <a:t>обеспечение мер, направленных на устойчивое социально-экономическое развитие </a:t>
            </a:r>
            <a:r>
              <a:rPr lang="ru-RU" sz="2000" i="1" dirty="0" err="1">
                <a:solidFill>
                  <a:srgbClr val="333399"/>
                </a:solidFill>
                <a:latin typeface="+mn-lt"/>
                <a:cs typeface="+mn-cs"/>
              </a:rPr>
              <a:t>Отрадненского</a:t>
            </a:r>
            <a:r>
              <a:rPr lang="ru-RU" sz="2000" i="1" dirty="0">
                <a:solidFill>
                  <a:srgbClr val="333399"/>
                </a:solidFill>
                <a:latin typeface="+mn-lt"/>
                <a:cs typeface="+mn-cs"/>
              </a:rPr>
              <a:t> района;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333399"/>
                </a:solidFill>
              </a:rPr>
              <a:t>2)</a:t>
            </a:r>
            <a:r>
              <a:rPr lang="ru-RU" sz="2000" i="1" dirty="0">
                <a:solidFill>
                  <a:srgbClr val="333399"/>
                </a:solidFill>
                <a:latin typeface="+mn-lt"/>
                <a:cs typeface="+mn-cs"/>
              </a:rPr>
              <a:t> обеспечения граждан доступными и  качественными муниципальными услугами, социальными гарантиями, создания благоприятных и комфортных условий для проживания;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333399"/>
                </a:solidFill>
                <a:latin typeface="+mn-lt"/>
                <a:cs typeface="+mn-cs"/>
              </a:rPr>
              <a:t>3) обеспечение роста доходной части бюджета муниципального образования </a:t>
            </a:r>
            <a:r>
              <a:rPr lang="ru-RU" sz="2000" i="1" dirty="0" err="1">
                <a:solidFill>
                  <a:srgbClr val="333399"/>
                </a:solidFill>
                <a:latin typeface="+mn-lt"/>
                <a:cs typeface="+mn-cs"/>
              </a:rPr>
              <a:t>Отрадненский</a:t>
            </a:r>
            <a:r>
              <a:rPr lang="ru-RU" sz="2000" i="1" dirty="0">
                <a:solidFill>
                  <a:srgbClr val="333399"/>
                </a:solidFill>
                <a:latin typeface="+mn-lt"/>
                <a:cs typeface="+mn-cs"/>
              </a:rPr>
              <a:t> район за счет собираемости налогов;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333399"/>
                </a:solidFill>
              </a:rPr>
              <a:t>4) Эффективное использование муниципального имущества;</a:t>
            </a:r>
            <a:endParaRPr lang="ru-RU" sz="2000" i="1" dirty="0">
              <a:solidFill>
                <a:srgbClr val="333399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333399"/>
                </a:solidFill>
                <a:latin typeface="+mn-lt"/>
                <a:cs typeface="+mn-cs"/>
              </a:rPr>
              <a:t>5) повышение эффективности расходов бюджета.</a:t>
            </a:r>
          </a:p>
        </p:txBody>
      </p:sp>
      <p:pic>
        <p:nvPicPr>
          <p:cNvPr id="8" name="Picture 21" descr="герб отрадненского">
            <a:extLst>
              <a:ext uri="{FF2B5EF4-FFF2-40B4-BE49-F238E27FC236}">
                <a16:creationId xmlns:a16="http://schemas.microsoft.com/office/drawing/2014/main" id="{A0EC980F-16DF-4944-915B-2201F64E7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912" y="15601"/>
            <a:ext cx="2232248" cy="186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4269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7380"/>
            <a:ext cx="7488832" cy="838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                   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3" y="1091213"/>
            <a:ext cx="6519649" cy="475252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Clr>
                <a:srgbClr val="9BD5F9">
                  <a:shade val="95000"/>
                </a:srgbClr>
              </a:buClr>
              <a:buSzPct val="65000"/>
              <a:buNone/>
              <a:defRPr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                        </a:t>
            </a:r>
            <a:r>
              <a:rPr lang="ru-RU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Бюджет муниципального образования (местный бюджет)</a:t>
            </a:r>
            <a:r>
              <a:rPr lang="ru-RU" sz="1800" dirty="0">
                <a:solidFill>
                  <a:srgbClr val="333399"/>
                </a:solidFill>
                <a:latin typeface="Georgia" panose="02040502050405020303" pitchFamily="18" charset="0"/>
              </a:rPr>
              <a:t> — </a:t>
            </a:r>
            <a:r>
              <a:rPr lang="ru-RU" sz="1800" i="1" dirty="0">
                <a:solidFill>
                  <a:srgbClr val="333399"/>
                </a:solidFill>
                <a:latin typeface="Georgia" panose="02040502050405020303" pitchFamily="18" charset="0"/>
              </a:rPr>
              <a:t>форма образования и расходования денежных средств в расчете на финансовый год и плановый период, предназначенных для исполнения расходных обязательств соответствующего муниципального образования.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Clr>
                <a:srgbClr val="9BD5F9">
                  <a:shade val="95000"/>
                </a:srgbClr>
              </a:buClr>
              <a:buSzPct val="65000"/>
              <a:buNone/>
              <a:defRPr/>
            </a:pPr>
            <a:r>
              <a:rPr lang="ru-RU" sz="2000" b="1" i="1" dirty="0">
                <a:solidFill>
                  <a:srgbClr val="333399"/>
                </a:solidFill>
                <a:latin typeface="Georgia" panose="02040502050405020303" pitchFamily="18" charset="0"/>
              </a:rPr>
              <a:t>Межбюджетные отношения</a:t>
            </a:r>
            <a:r>
              <a:rPr lang="ru-RU" sz="2000" i="1" dirty="0">
                <a:solidFill>
                  <a:srgbClr val="333399"/>
                </a:solidFill>
                <a:latin typeface="Georgia" panose="02040502050405020303" pitchFamily="18" charset="0"/>
              </a:rPr>
              <a:t> —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500" b="1" i="1" u="sng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briola" pitchFamily="82" charset="0"/>
              <a:cs typeface="Arial"/>
            </a:endParaRPr>
          </a:p>
          <a:p>
            <a:pPr marL="0" lvl="0" algn="ctr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000" b="1" i="1" u="sng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/>
              </a:rPr>
              <a:t>«Бюджет для граждан» </a:t>
            </a:r>
            <a:r>
              <a:rPr lang="ru-RU" sz="2000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/>
              </a:rPr>
              <a:t>- аналитический документ, который  ознакомит  Вас с основными положениями бюджета муниципального  образования Отрадненский район на 2019 год и плановый период 2020 и 2021 годов.</a:t>
            </a:r>
            <a:endParaRPr lang="ru-RU" sz="2000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1" descr="герб отрадненс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"/>
            <a:ext cx="971600" cy="10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9761F5-A26C-42DA-AA75-4399D4208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376264" cy="240468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8F5744-9572-43A6-85CB-DDA10B36A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5" y="5301209"/>
            <a:ext cx="2195736" cy="1633744"/>
          </a:xfrm>
          <a:prstGeom prst="rect">
            <a:avLst/>
          </a:prstGeom>
          <a:effectLst>
            <a:innerShdw blurRad="114300">
              <a:prstClr val="black"/>
            </a:innerShdw>
            <a:softEdge rad="63500"/>
          </a:effectLst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EB86E802-5729-4E0E-ABF3-DE6AE2760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46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7" y="-4028"/>
            <a:ext cx="9699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8" y="166272"/>
            <a:ext cx="7488833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CC"/>
                </a:solidFill>
                <a:latin typeface="Georgia" panose="02040502050405020303" pitchFamily="18" charset="0"/>
              </a:rPr>
              <a:t>Основные параметры бюджета</a:t>
            </a: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97" y="4400777"/>
            <a:ext cx="547260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33240EB-5278-488D-915E-B61D3E42806E}"/>
              </a:ext>
            </a:extLst>
          </p:cNvPr>
          <p:cNvSpPr txBox="1">
            <a:spLocks/>
          </p:cNvSpPr>
          <p:nvPr/>
        </p:nvSpPr>
        <p:spPr>
          <a:xfrm rot="10800000" flipV="1">
            <a:off x="971599" y="1174772"/>
            <a:ext cx="7992888" cy="5980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i="1" dirty="0">
                <a:solidFill>
                  <a:srgbClr val="0000CC"/>
                </a:solidFill>
                <a:latin typeface="Georgia" panose="02040502050405020303" pitchFamily="18" charset="0"/>
              </a:rPr>
              <a:t>Бюджет-это план доходов и расходов на определенный период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AAA6F68-4F44-4AAA-84CC-E582497FA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64140"/>
              </p:ext>
            </p:extLst>
          </p:nvPr>
        </p:nvGraphicFramePr>
        <p:xfrm>
          <a:off x="1259632" y="1772816"/>
          <a:ext cx="7416824" cy="50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309400547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400" i="1" dirty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      Доходы-</a:t>
                      </a:r>
                      <a:r>
                        <a:rPr lang="ru-RU" sz="2400" i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Расходы</a:t>
                      </a:r>
                      <a:r>
                        <a:rPr lang="ru-RU" sz="2000" i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=Дефицит </a:t>
                      </a:r>
                      <a:r>
                        <a:rPr lang="ru-RU" sz="2000" i="1" dirty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(Профицит)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435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964CA41-FEBB-4C8B-AFA1-BE4AAE0DF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40090"/>
              </p:ext>
            </p:extLst>
          </p:nvPr>
        </p:nvGraphicFramePr>
        <p:xfrm>
          <a:off x="971600" y="2564903"/>
          <a:ext cx="7992886" cy="1835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0">
                  <a:extLst>
                    <a:ext uri="{9D8B030D-6E8A-4147-A177-3AD203B41FA5}">
                      <a16:colId xmlns:a16="http://schemas.microsoft.com/office/drawing/2014/main" val="705822466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306620918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401723556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749254476"/>
                    </a:ext>
                  </a:extLst>
                </a:gridCol>
              </a:tblGrid>
              <a:tr h="1835873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Поступающие в бюджет денежные средства-налоговые доходы, неналоговые доходы, безвозмездные поступления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rgbClr val="333399"/>
                          </a:solidFill>
                          <a:latin typeface="Georgia" panose="02040502050405020303" pitchFamily="18" charset="0"/>
                        </a:rPr>
                        <a:t>Выплачиваемые из бюджета денежные средства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rgbClr val="333399"/>
                          </a:solidFill>
                          <a:latin typeface="Georgia" panose="02040502050405020303" pitchFamily="18" charset="0"/>
                        </a:rPr>
                        <a:t>Превышение расходов бюджета над его доходами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Превышение доходов бюджета над его расходами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46725"/>
                  </a:ext>
                </a:extLst>
              </a:tr>
            </a:tbl>
          </a:graphicData>
        </a:graphic>
      </p:graphicFrame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1831F7E-1420-4F44-B2D2-20350555B550}"/>
              </a:ext>
            </a:extLst>
          </p:cNvPr>
          <p:cNvSpPr/>
          <p:nvPr/>
        </p:nvSpPr>
        <p:spPr>
          <a:xfrm>
            <a:off x="2385468" y="2204864"/>
            <a:ext cx="386332" cy="50405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45D315A-E549-4FA4-AFDB-740D22E64323}"/>
              </a:ext>
            </a:extLst>
          </p:cNvPr>
          <p:cNvSpPr/>
          <p:nvPr/>
        </p:nvSpPr>
        <p:spPr>
          <a:xfrm>
            <a:off x="3701038" y="2194527"/>
            <a:ext cx="386332" cy="51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F93138C7-1D0A-47C6-8271-CC645F4F896D}"/>
              </a:ext>
            </a:extLst>
          </p:cNvPr>
          <p:cNvSpPr/>
          <p:nvPr/>
        </p:nvSpPr>
        <p:spPr>
          <a:xfrm>
            <a:off x="5654965" y="2204864"/>
            <a:ext cx="386332" cy="51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B60A744F-8013-4B78-9315-230B764E864A}"/>
              </a:ext>
            </a:extLst>
          </p:cNvPr>
          <p:cNvSpPr/>
          <p:nvPr/>
        </p:nvSpPr>
        <p:spPr>
          <a:xfrm>
            <a:off x="7427557" y="2194527"/>
            <a:ext cx="386332" cy="52472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62B28221-D6B1-447C-A794-59C4EE1A5A7C}"/>
              </a:ext>
            </a:extLst>
          </p:cNvPr>
          <p:cNvSpPr/>
          <p:nvPr/>
        </p:nvSpPr>
        <p:spPr>
          <a:xfrm rot="2546187">
            <a:off x="4104558" y="5394820"/>
            <a:ext cx="1308131" cy="544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E0964550-388A-4CE6-9389-5BCCAD30FF31}"/>
              </a:ext>
            </a:extLst>
          </p:cNvPr>
          <p:cNvSpPr/>
          <p:nvPr/>
        </p:nvSpPr>
        <p:spPr>
          <a:xfrm rot="19100659">
            <a:off x="7451816" y="5204076"/>
            <a:ext cx="1235278" cy="542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Расходы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7C1179-6703-4AF8-B195-BCC1B34069EC}"/>
              </a:ext>
            </a:extLst>
          </p:cNvPr>
          <p:cNvSpPr/>
          <p:nvPr/>
        </p:nvSpPr>
        <p:spPr>
          <a:xfrm>
            <a:off x="971598" y="4538800"/>
            <a:ext cx="3528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CC"/>
                </a:solidFill>
                <a:latin typeface="Georgia" panose="02040502050405020303" pitchFamily="18" charset="0"/>
              </a:rPr>
              <a:t>Сбалансированность бюджета по доходам и расходам  -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20" name="Рисунок 3">
            <a:extLst>
              <a:ext uri="{FF2B5EF4-FFF2-40B4-BE49-F238E27FC236}">
                <a16:creationId xmlns:a16="http://schemas.microsoft.com/office/drawing/2014/main" id="{8E41772F-7711-4AED-B2B8-25D0C55C8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895"/>
            <a:ext cx="9699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379" y="188640"/>
            <a:ext cx="7155014" cy="908868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rgbClr val="000099"/>
                </a:solidFill>
                <a:latin typeface="Georgia" panose="02040502050405020303" pitchFamily="18" charset="0"/>
              </a:rPr>
              <a:t>Основные характеристики бюджета муниципального образования </a:t>
            </a:r>
            <a:r>
              <a:rPr lang="ru-RU" sz="2000" i="1" dirty="0" err="1">
                <a:solidFill>
                  <a:srgbClr val="000099"/>
                </a:solidFill>
                <a:latin typeface="Georgia" panose="02040502050405020303" pitchFamily="18" charset="0"/>
              </a:rPr>
              <a:t>Отрадненский</a:t>
            </a:r>
            <a:r>
              <a:rPr lang="ru-RU" sz="2000" i="1" dirty="0">
                <a:solidFill>
                  <a:srgbClr val="000099"/>
                </a:solidFill>
                <a:latin typeface="Georgia" panose="02040502050405020303" pitchFamily="18" charset="0"/>
              </a:rPr>
              <a:t> район на 2019 год и плановый период 2020 и 2021 годов (</a:t>
            </a:r>
            <a:r>
              <a:rPr lang="ru-RU" sz="2000" i="1" dirty="0" err="1">
                <a:solidFill>
                  <a:srgbClr val="000099"/>
                </a:solidFill>
                <a:latin typeface="Georgia" panose="02040502050405020303" pitchFamily="18" charset="0"/>
              </a:rPr>
              <a:t>тыс.рублей</a:t>
            </a:r>
            <a:r>
              <a:rPr lang="ru-RU" sz="2000" i="1" dirty="0">
                <a:solidFill>
                  <a:srgbClr val="000099"/>
                </a:solidFill>
                <a:latin typeface="Georgia" panose="02040502050405020303" pitchFamily="18" charset="0"/>
              </a:rPr>
              <a:t>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7D7D2A3-5B53-49F7-BD4A-A57053848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7818"/>
              </p:ext>
            </p:extLst>
          </p:nvPr>
        </p:nvGraphicFramePr>
        <p:xfrm>
          <a:off x="945377" y="1196753"/>
          <a:ext cx="8124977" cy="392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655">
                  <a:extLst>
                    <a:ext uri="{9D8B030D-6E8A-4147-A177-3AD203B41FA5}">
                      <a16:colId xmlns:a16="http://schemas.microsoft.com/office/drawing/2014/main" val="1470938238"/>
                    </a:ext>
                  </a:extLst>
                </a:gridCol>
                <a:gridCol w="1308545">
                  <a:extLst>
                    <a:ext uri="{9D8B030D-6E8A-4147-A177-3AD203B41FA5}">
                      <a16:colId xmlns:a16="http://schemas.microsoft.com/office/drawing/2014/main" val="2239103442"/>
                    </a:ext>
                  </a:extLst>
                </a:gridCol>
                <a:gridCol w="1450889">
                  <a:extLst>
                    <a:ext uri="{9D8B030D-6E8A-4147-A177-3AD203B41FA5}">
                      <a16:colId xmlns:a16="http://schemas.microsoft.com/office/drawing/2014/main" val="1942825843"/>
                    </a:ext>
                  </a:extLst>
                </a:gridCol>
                <a:gridCol w="1450888">
                  <a:extLst>
                    <a:ext uri="{9D8B030D-6E8A-4147-A177-3AD203B41FA5}">
                      <a16:colId xmlns:a16="http://schemas.microsoft.com/office/drawing/2014/main" val="1953350925"/>
                    </a:ext>
                  </a:extLst>
                </a:gridCol>
              </a:tblGrid>
              <a:tr h="354455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Georgia" panose="02040502050405020303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Georgia" panose="02040502050405020303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Georgia" panose="02040502050405020303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latin typeface="Georgia" panose="02040502050405020303" pitchFamily="18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87039"/>
                  </a:ext>
                </a:extLst>
              </a:tr>
              <a:tr h="2953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9507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1125154,0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1063400,8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1064093,8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39611"/>
                  </a:ext>
                </a:extLst>
              </a:tr>
              <a:tr h="620295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334422,0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332992,4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310139,6</a:t>
                      </a:r>
                    </a:p>
                    <a:p>
                      <a:pPr algn="ctr"/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05797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790732,0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730408,4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753954,2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00785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1114774,0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1053020,8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1053713,8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788642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594766"/>
                  </a:ext>
                </a:extLst>
              </a:tr>
              <a:tr h="1151977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 муниципального образования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Отрадненский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-10380,0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-10380,0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-10380,0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3774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4B2C53-25B5-4B47-AE08-B356185BD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7" y="4948591"/>
            <a:ext cx="8124977" cy="1905000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0CDFED8-B63A-4097-BA63-C4E354DC7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7489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3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4824536" cy="172819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rgbClr val="000099"/>
                </a:solidFill>
                <a:latin typeface="Georgia" panose="02040502050405020303" pitchFamily="18" charset="0"/>
              </a:rPr>
              <a:t>Объёмы поступлений доходов в бюджет муниципального образования Отрадненский район (тыс.</a:t>
            </a:r>
            <a:r>
              <a:rPr lang="en-US" sz="2400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>
                <a:solidFill>
                  <a:srgbClr val="000099"/>
                </a:solidFill>
                <a:latin typeface="Georgia" panose="02040502050405020303" pitchFamily="18" charset="0"/>
              </a:rPr>
              <a:t>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7495995"/>
              </p:ext>
            </p:extLst>
          </p:nvPr>
        </p:nvGraphicFramePr>
        <p:xfrm>
          <a:off x="683568" y="1287788"/>
          <a:ext cx="830458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7" y="26511"/>
            <a:ext cx="9699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1735753"/>
              </p:ext>
            </p:extLst>
          </p:nvPr>
        </p:nvGraphicFramePr>
        <p:xfrm>
          <a:off x="3203848" y="2276872"/>
          <a:ext cx="33843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62495714"/>
              </p:ext>
            </p:extLst>
          </p:nvPr>
        </p:nvGraphicFramePr>
        <p:xfrm>
          <a:off x="5940152" y="908720"/>
          <a:ext cx="3048000" cy="25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A4C91226-0AD3-4C1B-8244-28121A3DB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76" y="-70468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7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914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latin typeface="Georgia" panose="02040502050405020303" pitchFamily="18" charset="0"/>
              </a:rPr>
              <a:t>Объёмы межбюджетных трансфертов в бюджет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муниципального образования Отрадненский район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latin typeface="Georgia" panose="02040502050405020303" pitchFamily="18" charset="0"/>
              </a:rPr>
              <a:t>на 2019 год и плановый период 2020-2021 годов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>
                <a:solidFill>
                  <a:srgbClr val="000099"/>
                </a:solidFill>
                <a:latin typeface="Georgia" panose="02040502050405020303" pitchFamily="18" charset="0"/>
              </a:rPr>
              <a:t>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78156"/>
              </p:ext>
            </p:extLst>
          </p:nvPr>
        </p:nvGraphicFramePr>
        <p:xfrm>
          <a:off x="1259632" y="2271648"/>
          <a:ext cx="7776863" cy="388117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2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2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790732,0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730408,4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753954,2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числе,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162531,4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119165,4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138534,1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627450,6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610493,0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614670,1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06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7" y="0"/>
            <a:ext cx="9699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FBC7D59-454F-47A6-A05F-700AD6CA7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84151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9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99"/>
                </a:solidFill>
                <a:latin typeface="Century Schoolbook" pitchFamily="18" charset="0"/>
              </a:rPr>
              <a:t>Расходы бюджета муниципального образования  Отрадненский район на 2019 год </a:t>
            </a:r>
          </a:p>
          <a:p>
            <a:pPr algn="ctr"/>
            <a:r>
              <a:rPr lang="ru-RU" sz="2000" b="1" i="1" dirty="0">
                <a:solidFill>
                  <a:srgbClr val="000099"/>
                </a:solidFill>
                <a:latin typeface="Century Schoolbook" pitchFamily="18" charset="0"/>
              </a:rPr>
              <a:t>и на плановый период </a:t>
            </a:r>
          </a:p>
          <a:p>
            <a:pPr algn="ctr"/>
            <a:r>
              <a:rPr lang="ru-RU" sz="2000" b="1" i="1" dirty="0">
                <a:solidFill>
                  <a:srgbClr val="000099"/>
                </a:solidFill>
                <a:latin typeface="Century Schoolbook" pitchFamily="18" charset="0"/>
              </a:rPr>
              <a:t>2020-2021 годов </a:t>
            </a:r>
          </a:p>
          <a:p>
            <a:pPr algn="ctr"/>
            <a:r>
              <a:rPr lang="ru-RU" sz="2000" b="1" i="1" dirty="0">
                <a:solidFill>
                  <a:srgbClr val="000099"/>
                </a:solidFill>
                <a:latin typeface="Century Schoolbook" pitchFamily="18" charset="0"/>
              </a:rPr>
              <a:t>(тыс. рублей)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3293"/>
            <a:ext cx="9699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72869"/>
              </p:ext>
            </p:extLst>
          </p:nvPr>
        </p:nvGraphicFramePr>
        <p:xfrm>
          <a:off x="0" y="1700809"/>
          <a:ext cx="9143998" cy="515719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33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9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«Общегосударственные вопросы»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112054,3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105055,0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96995,7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5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«Национальная безопасность и правоохранительная деятельность»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1075,5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1075,5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1075,5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«Национальная экономика»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15710,4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15702,4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15080,1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4555,5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785300,5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747820,8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743047,9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«Культура»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36046,0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35846,0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34404,0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8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«Здравоохранение»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19730,0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1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«Социальная политика»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92174,5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94494,6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98200,1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«Физическая культура и спорт»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30278,4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30309,0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30123,0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«Межбюджетные трансферты»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16371,9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11640,0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12840,0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11045,0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21915,0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47913"/>
                  </a:ext>
                </a:extLst>
              </a:tr>
              <a:tr h="3717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1114774,0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1053020,8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1053713,8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D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CC89BDBE-BF09-435C-A7F0-170C019DB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2977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24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1806</TotalTime>
  <Words>1163</Words>
  <Application>Microsoft Office PowerPoint</Application>
  <PresentationFormat>Экран (4:3)</PresentationFormat>
  <Paragraphs>272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Bookman Old Style</vt:lpstr>
      <vt:lpstr>Calibri</vt:lpstr>
      <vt:lpstr>Calisto MT</vt:lpstr>
      <vt:lpstr>Century Schoolbook</vt:lpstr>
      <vt:lpstr>Corbel</vt:lpstr>
      <vt:lpstr>Gabriola</vt:lpstr>
      <vt:lpstr>Georgia</vt:lpstr>
      <vt:lpstr>Goudy Old Style</vt:lpstr>
      <vt:lpstr>Tahoma</vt:lpstr>
      <vt:lpstr>Times New Roman</vt:lpstr>
      <vt:lpstr>Wingdings</vt:lpstr>
      <vt:lpstr>Параллакс</vt:lpstr>
      <vt:lpstr>Подготовлен на основании проекта Решения Совета муниципального образования Отрадненский район «О бюджете муниципального образования Отрадненский район на 2019 год и на плановый период  2020 и 2021 годов» </vt:lpstr>
      <vt:lpstr>Уважаемые жители Отрадненского района!</vt:lpstr>
      <vt:lpstr>Презентация PowerPoint</vt:lpstr>
      <vt:lpstr>                      Основные понятия</vt:lpstr>
      <vt:lpstr>Основные параметры бюджета</vt:lpstr>
      <vt:lpstr>Основные характеристики бюджета муниципального образования Отрадненский район на 2019 год и плановый период 2020 и 2021 годов (тыс.рублей)</vt:lpstr>
      <vt:lpstr>Объёмы поступлений доходов в бюджет муниципального образования Отрадненский район (тыс. рублей)</vt:lpstr>
      <vt:lpstr>Презентация PowerPoint</vt:lpstr>
      <vt:lpstr>Презентация PowerPoint</vt:lpstr>
      <vt:lpstr>Структура бюджетных ассигнований по разделам классификации расходов бюджетов на </vt:lpstr>
      <vt:lpstr>Программные расходы</vt:lpstr>
      <vt:lpstr>«Развитие образования в муниципальном образовании Отрадненский район»</vt:lpstr>
      <vt:lpstr>«Развитие культуры муниципального  образования Отрадненский район»</vt:lpstr>
      <vt:lpstr>«Социальная поддержка граждан»</vt:lpstr>
      <vt:lpstr>«Развитие физической культуры и массового спорта в муниципальном образовании Отрадненский район»</vt:lpstr>
      <vt:lpstr>«Развитие сельского хозяйства и регулирование рынков сельскохозяйственной продукции, сырья и продовольствия в Отрадненском районе»</vt:lpstr>
      <vt:lpstr>«Молодёжь Отрадненского района»</vt:lpstr>
      <vt:lpstr>Презентация PowerPoint</vt:lpstr>
      <vt:lpstr>Презентация PowerPoint</vt:lpstr>
    </vt:vector>
  </TitlesOfParts>
  <Company>FU AMOOR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Подготовлен на основании Решения Совета муниципального образования Отрадненский район от 15.12.2016 года №115 «О бюджете муниципального образования Отрадненский район на 2018 год и на плановый период  2019 и 2020 годов»</dc:title>
  <dc:creator>Администратор</dc:creator>
  <cp:lastModifiedBy>ШмойловаН</cp:lastModifiedBy>
  <cp:revision>156</cp:revision>
  <cp:lastPrinted>2018-11-22T09:30:30Z</cp:lastPrinted>
  <dcterms:created xsi:type="dcterms:W3CDTF">2017-11-21T11:29:23Z</dcterms:created>
  <dcterms:modified xsi:type="dcterms:W3CDTF">2018-11-22T09:55:08Z</dcterms:modified>
</cp:coreProperties>
</file>