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320" r:id="rId3"/>
    <p:sldId id="271" r:id="rId4"/>
    <p:sldId id="310" r:id="rId5"/>
    <p:sldId id="318" r:id="rId6"/>
    <p:sldId id="270" r:id="rId7"/>
  </p:sldIdLst>
  <p:sldSz cx="12187238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E6E3"/>
    <a:srgbClr val="68A59B"/>
    <a:srgbClr val="008A87"/>
    <a:srgbClr val="B5D3CE"/>
    <a:srgbClr val="4D4D4D"/>
    <a:srgbClr val="5F5F5F"/>
    <a:srgbClr val="333333"/>
    <a:srgbClr val="007673"/>
    <a:srgbClr val="00706D"/>
    <a:srgbClr val="00A3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3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" y="138"/>
      </p:cViewPr>
      <p:guideLst>
        <p:guide orient="horz" pos="2160"/>
        <p:guide pos="384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405" y="1122363"/>
            <a:ext cx="914042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405" y="3602038"/>
            <a:ext cx="914042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790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619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1492" y="365125"/>
            <a:ext cx="2627873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7873" y="365125"/>
            <a:ext cx="773127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343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71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525" y="1709738"/>
            <a:ext cx="10511493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525" y="4589464"/>
            <a:ext cx="1051149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839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7873" y="1825625"/>
            <a:ext cx="5179576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9789" y="1825625"/>
            <a:ext cx="5179576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360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460" y="365126"/>
            <a:ext cx="10511493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461" y="1681163"/>
            <a:ext cx="515577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461" y="2505075"/>
            <a:ext cx="515577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9789" y="1681163"/>
            <a:ext cx="518116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9789" y="2505075"/>
            <a:ext cx="5181164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26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333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331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461" y="457200"/>
            <a:ext cx="393070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1164" y="987426"/>
            <a:ext cx="6169789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461" y="2057400"/>
            <a:ext cx="393070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538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461" y="457200"/>
            <a:ext cx="393070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1164" y="987426"/>
            <a:ext cx="6169789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461" y="2057400"/>
            <a:ext cx="393070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423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873" y="365126"/>
            <a:ext cx="1051149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7873" y="1825625"/>
            <a:ext cx="1051149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7872" y="6356351"/>
            <a:ext cx="27421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4876C-F036-46F5-AB67-CA0CABACD8A3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7023" y="6356351"/>
            <a:ext cx="41131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7237" y="6356351"/>
            <a:ext cx="27421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980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Вурочные\ПРОЕКТ 9\Департамент Развития\Презентация 35\МФО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6518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3E7E17D-1D57-4FDA-A42D-F7A6725705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"/>
            <a:ext cx="12187238" cy="685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337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FDB768B-2055-4705-9BDC-7232D5A29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" y="0"/>
            <a:ext cx="12185904" cy="6858000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8F6D44E-CD36-434C-B63C-D9E54C3CAF85}"/>
              </a:ext>
            </a:extLst>
          </p:cNvPr>
          <p:cNvSpPr/>
          <p:nvPr/>
        </p:nvSpPr>
        <p:spPr>
          <a:xfrm>
            <a:off x="8490857" y="547700"/>
            <a:ext cx="242069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Muller Bold" pitchFamily="50" charset="-52"/>
              </a:rPr>
              <a:t>Программа «СТАРТ»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BCBECE11-EDA3-4CF2-804F-B1AA1CF20589}"/>
              </a:ext>
            </a:extLst>
          </p:cNvPr>
          <p:cNvSpPr/>
          <p:nvPr/>
        </p:nvSpPr>
        <p:spPr>
          <a:xfrm>
            <a:off x="438859" y="5805985"/>
            <a:ext cx="1413354" cy="857342"/>
          </a:xfrm>
          <a:prstGeom prst="roundRect">
            <a:avLst/>
          </a:prstGeom>
          <a:solidFill>
            <a:srgbClr val="68A5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Muller Bold" pitchFamily="50" charset="-52"/>
              </a:rPr>
              <a:t>Студент, 2%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0BF650AA-33DB-49FA-9E06-5CAC4C03072C}"/>
              </a:ext>
            </a:extLst>
          </p:cNvPr>
          <p:cNvSpPr/>
          <p:nvPr/>
        </p:nvSpPr>
        <p:spPr>
          <a:xfrm>
            <a:off x="4805890" y="5805985"/>
            <a:ext cx="1413355" cy="857342"/>
          </a:xfrm>
          <a:prstGeom prst="roundRect">
            <a:avLst/>
          </a:prstGeom>
          <a:solidFill>
            <a:srgbClr val="68A5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Muller Bold" pitchFamily="50" charset="-52"/>
              </a:rPr>
              <a:t>Участники школы молодого предпринимателя, 2%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2BF1B31C-2A28-4E92-808E-0E6E504ED93A}"/>
              </a:ext>
            </a:extLst>
          </p:cNvPr>
          <p:cNvSpPr/>
          <p:nvPr/>
        </p:nvSpPr>
        <p:spPr>
          <a:xfrm>
            <a:off x="8523161" y="5787796"/>
            <a:ext cx="1450370" cy="857342"/>
          </a:xfrm>
          <a:prstGeom prst="roundRect">
            <a:avLst/>
          </a:prstGeom>
          <a:solidFill>
            <a:srgbClr val="68A5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Muller Bold" pitchFamily="50" charset="-52"/>
              </a:rPr>
              <a:t>Предприниматели, завершившие </a:t>
            </a:r>
            <a:r>
              <a:rPr lang="ru-RU" sz="1100" dirty="0" err="1">
                <a:latin typeface="Muller Bold" pitchFamily="50" charset="-52"/>
              </a:rPr>
              <a:t>профес</a:t>
            </a:r>
            <a:r>
              <a:rPr lang="ru-RU" sz="1100" dirty="0">
                <a:latin typeface="Muller Bold" pitchFamily="50" charset="-52"/>
              </a:rPr>
              <a:t>. обучение в </a:t>
            </a:r>
            <a:r>
              <a:rPr lang="ru-RU" sz="1100" dirty="0" err="1">
                <a:latin typeface="Muller Bold" pitchFamily="50" charset="-52"/>
              </a:rPr>
              <a:t>ЦЗН</a:t>
            </a:r>
            <a:r>
              <a:rPr lang="ru-RU" sz="1100" dirty="0">
                <a:latin typeface="Muller Bold" pitchFamily="50" charset="-52"/>
              </a:rPr>
              <a:t> </a:t>
            </a:r>
            <a:r>
              <a:rPr lang="ru-RU" sz="1100" dirty="0" err="1">
                <a:latin typeface="Muller Bold" pitchFamily="50" charset="-52"/>
              </a:rPr>
              <a:t>КК</a:t>
            </a:r>
            <a:r>
              <a:rPr lang="ru-RU" sz="1100" dirty="0">
                <a:latin typeface="Muller Bold" pitchFamily="50" charset="-52"/>
              </a:rPr>
              <a:t>, 2%</a:t>
            </a: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80A32DD7-3694-4128-817E-3B43C3971C09}"/>
              </a:ext>
            </a:extLst>
          </p:cNvPr>
          <p:cNvSpPr/>
          <p:nvPr/>
        </p:nvSpPr>
        <p:spPr>
          <a:xfrm>
            <a:off x="9027054" y="1552540"/>
            <a:ext cx="2511545" cy="1429450"/>
          </a:xfrm>
          <a:prstGeom prst="roundRect">
            <a:avLst/>
          </a:prstGeom>
          <a:solidFill>
            <a:srgbClr val="68A5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Muller Medium" pitchFamily="50" charset="-52"/>
              </a:rPr>
              <a:t>Условия предоставления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bg1"/>
                </a:solidFill>
                <a:latin typeface="Muller Medium" pitchFamily="50" charset="-52"/>
              </a:rPr>
              <a:t>до 500 тыс. руб. – решение КК Фонда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bg1"/>
                </a:solidFill>
                <a:latin typeface="Muller Medium" pitchFamily="50" charset="-52"/>
              </a:rPr>
              <a:t>от 500 тыс. руб. -1 млн. руб. – комиссия по отбору и одобрению проектов</a:t>
            </a: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72D4A49E-B0CC-480D-B5E6-9947C8DA6A8F}"/>
              </a:ext>
            </a:extLst>
          </p:cNvPr>
          <p:cNvSpPr/>
          <p:nvPr/>
        </p:nvSpPr>
        <p:spPr>
          <a:xfrm>
            <a:off x="9134768" y="3667844"/>
            <a:ext cx="2511545" cy="1436668"/>
          </a:xfrm>
          <a:prstGeom prst="roundRect">
            <a:avLst/>
          </a:prstGeom>
          <a:solidFill>
            <a:srgbClr val="68A5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Muller Medium" pitchFamily="50" charset="-52"/>
              </a:rPr>
              <a:t>Предлагаемые варианты 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Muller Medium" pitchFamily="50" charset="-52"/>
              </a:rPr>
              <a:t>обеспечения: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bg1"/>
                </a:solidFill>
                <a:latin typeface="Muller Medium" pitchFamily="50" charset="-52"/>
              </a:rPr>
              <a:t>поручительство ФРБ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bg1"/>
                </a:solidFill>
                <a:latin typeface="Muller Medium" pitchFamily="50" charset="-52"/>
              </a:rPr>
              <a:t> поручитель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bg1"/>
                </a:solidFill>
                <a:latin typeface="Muller Medium" pitchFamily="50" charset="-52"/>
              </a:rPr>
              <a:t>залог</a:t>
            </a: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BD511A99-C4FE-474D-9E51-D343A40A18D9}"/>
              </a:ext>
            </a:extLst>
          </p:cNvPr>
          <p:cNvSpPr>
            <a:spLocks noChangeAspect="1"/>
          </p:cNvSpPr>
          <p:nvPr/>
        </p:nvSpPr>
        <p:spPr>
          <a:xfrm>
            <a:off x="4811753" y="2149454"/>
            <a:ext cx="2506275" cy="250658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EBB8200C-780D-4D00-98DB-4EEBC958BF1E}"/>
              </a:ext>
            </a:extLst>
          </p:cNvPr>
          <p:cNvSpPr/>
          <p:nvPr/>
        </p:nvSpPr>
        <p:spPr>
          <a:xfrm>
            <a:off x="4739714" y="2805895"/>
            <a:ext cx="233429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uller Bold" pitchFamily="50" charset="-52"/>
              </a:rPr>
              <a:t>     Программа</a:t>
            </a:r>
          </a:p>
          <a:p>
            <a:pPr algn="ctr"/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uller Bold" pitchFamily="50" charset="-52"/>
              </a:rPr>
              <a:t>   Старт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4A562A05-575F-40B8-A292-3568821FFE50}"/>
              </a:ext>
            </a:extLst>
          </p:cNvPr>
          <p:cNvGrpSpPr/>
          <p:nvPr/>
        </p:nvGrpSpPr>
        <p:grpSpPr>
          <a:xfrm>
            <a:off x="3949949" y="1271806"/>
            <a:ext cx="4287339" cy="4314388"/>
            <a:chOff x="3587021" y="1343026"/>
            <a:chExt cx="4287339" cy="4314388"/>
          </a:xfrm>
        </p:grpSpPr>
        <p:sp>
          <p:nvSpPr>
            <p:cNvPr id="8" name="Круг: прозрачная заливка 7">
              <a:extLst>
                <a:ext uri="{FF2B5EF4-FFF2-40B4-BE49-F238E27FC236}">
                  <a16:creationId xmlns:a16="http://schemas.microsoft.com/office/drawing/2014/main" id="{EC609090-9B14-4E99-A59D-B291109F53ED}"/>
                </a:ext>
              </a:extLst>
            </p:cNvPr>
            <p:cNvSpPr/>
            <p:nvPr/>
          </p:nvSpPr>
          <p:spPr>
            <a:xfrm rot="5400000">
              <a:off x="3573497" y="1356550"/>
              <a:ext cx="4314388" cy="4287339"/>
            </a:xfrm>
            <a:prstGeom prst="donut">
              <a:avLst>
                <a:gd name="adj" fmla="val 21368"/>
              </a:avLst>
            </a:prstGeom>
            <a:solidFill>
              <a:srgbClr val="5F9A90"/>
            </a:solidFill>
            <a:ln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021DD542-8074-4571-9BCC-84E02E05D75A}"/>
                </a:ext>
              </a:extLst>
            </p:cNvPr>
            <p:cNvCxnSpPr>
              <a:cxnSpLocks/>
              <a:endCxn id="8" idx="2"/>
            </p:cNvCxnSpPr>
            <p:nvPr/>
          </p:nvCxnSpPr>
          <p:spPr>
            <a:xfrm flipV="1">
              <a:off x="5730691" y="1343026"/>
              <a:ext cx="0" cy="913342"/>
            </a:xfrm>
            <a:prstGeom prst="line">
              <a:avLst/>
            </a:prstGeom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A8E9AA05-3615-472D-90EA-920D1EB4FF1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59150" y="4144338"/>
              <a:ext cx="814616" cy="431935"/>
            </a:xfrm>
            <a:prstGeom prst="line">
              <a:avLst/>
            </a:prstGeom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F54752D0-DBF8-4648-A585-ECEE97958D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28097" y="4156551"/>
              <a:ext cx="796542" cy="419720"/>
            </a:xfrm>
            <a:prstGeom prst="line">
              <a:avLst/>
            </a:prstGeom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0B1896D-56FF-483A-B483-BC82118E190E}"/>
                </a:ext>
              </a:extLst>
            </p:cNvPr>
            <p:cNvSpPr txBox="1"/>
            <p:nvPr/>
          </p:nvSpPr>
          <p:spPr>
            <a:xfrm rot="18048887">
              <a:off x="3403802" y="2441140"/>
              <a:ext cx="22551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Без залога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6CC00B-BDD9-4268-93BF-4B6B0A84E7C4}"/>
                </a:ext>
              </a:extLst>
            </p:cNvPr>
            <p:cNvSpPr txBox="1"/>
            <p:nvPr/>
          </p:nvSpPr>
          <p:spPr>
            <a:xfrm rot="3529031">
              <a:off x="5903563" y="2252783"/>
              <a:ext cx="239502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>
                  <a:solidFill>
                    <a:schemeClr val="bg1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До 1 млн. без подтверждения дохода, по бизнес плану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3F34524-E538-476E-B7AF-52810AFF2CB3}"/>
                </a:ext>
              </a:extLst>
            </p:cNvPr>
            <p:cNvSpPr txBox="1"/>
            <p:nvPr/>
          </p:nvSpPr>
          <p:spPr>
            <a:xfrm>
              <a:off x="4756327" y="4807089"/>
              <a:ext cx="20551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5 льготных категорий</a:t>
              </a:r>
            </a:p>
          </p:txBody>
        </p:sp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3D59FF6-E784-4020-8757-B6F3598667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55" y="3760002"/>
            <a:ext cx="743712" cy="754923"/>
          </a:xfrm>
          <a:prstGeom prst="rect">
            <a:avLst/>
          </a:prstGeom>
        </p:spPr>
      </p:pic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3041FA32-68FF-4DBC-B73A-F5FC77B7C12A}"/>
              </a:ext>
            </a:extLst>
          </p:cNvPr>
          <p:cNvSpPr/>
          <p:nvPr/>
        </p:nvSpPr>
        <p:spPr>
          <a:xfrm>
            <a:off x="10232959" y="5787795"/>
            <a:ext cx="1413354" cy="857343"/>
          </a:xfrm>
          <a:prstGeom prst="roundRect">
            <a:avLst/>
          </a:prstGeom>
          <a:solidFill>
            <a:srgbClr val="68A5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Muller Bold" pitchFamily="50" charset="-52"/>
              </a:rPr>
              <a:t>Победители краевого конкурса «Сделано на Кубани», 2%</a:t>
            </a: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8E5BE93E-B71B-4BED-9505-8136767C1FC9}"/>
              </a:ext>
            </a:extLst>
          </p:cNvPr>
          <p:cNvSpPr/>
          <p:nvPr/>
        </p:nvSpPr>
        <p:spPr>
          <a:xfrm>
            <a:off x="167745" y="1652631"/>
            <a:ext cx="3474641" cy="3003406"/>
          </a:xfrm>
          <a:prstGeom prst="roundRect">
            <a:avLst/>
          </a:prstGeom>
          <a:solidFill>
            <a:srgbClr val="82B4A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Muller Bold"/>
              </a:rPr>
              <a:t>«СТАРТ»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срок займа: от 7 до 36 месяцев 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сумма займа до 3 000 000 рублей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ставка по займу от 2-4 % годовых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цели: пополнение оборотных средств, приобретение основных средств, оплата услуг по изготовлению и размещению рекламы и рекламной продукции, оплата услуг по ремонту техники, оборудования и транспортных средств, строительство, ремонт и реконструкция, в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ыплата по передаче прав на франшизу (паушальный взнос)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200" dirty="0">
              <a:latin typeface="Muller Bold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отсрочка основного долга до 12 месяцев</a:t>
            </a:r>
            <a:endParaRPr lang="ru-RU" sz="1200" b="1" dirty="0">
              <a:latin typeface="Muller Bold"/>
            </a:endParaRP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35C85E1F-03C5-4CB3-9B30-53BF41ABCF5B}"/>
              </a:ext>
            </a:extLst>
          </p:cNvPr>
          <p:cNvSpPr/>
          <p:nvPr/>
        </p:nvSpPr>
        <p:spPr>
          <a:xfrm>
            <a:off x="6692984" y="5787796"/>
            <a:ext cx="1413355" cy="857342"/>
          </a:xfrm>
          <a:prstGeom prst="roundRect">
            <a:avLst/>
          </a:prstGeom>
          <a:solidFill>
            <a:srgbClr val="68A5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Muller Bold" pitchFamily="50" charset="-52"/>
              </a:rPr>
              <a:t>Участники расширенной акселерационной программы, 2%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F8A47BE7-0451-414B-AACE-A4456BD9010C}"/>
              </a:ext>
            </a:extLst>
          </p:cNvPr>
          <p:cNvSpPr/>
          <p:nvPr/>
        </p:nvSpPr>
        <p:spPr>
          <a:xfrm>
            <a:off x="2208846" y="5787794"/>
            <a:ext cx="2337616" cy="857343"/>
          </a:xfrm>
          <a:prstGeom prst="roundRect">
            <a:avLst/>
          </a:prstGeom>
          <a:solidFill>
            <a:srgbClr val="68A5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Muller Bold" pitchFamily="50" charset="-52"/>
              </a:rPr>
              <a:t>Участники образовательного курса «Школа молодого предпринимателя. Бизнес молодых», 2%</a:t>
            </a:r>
          </a:p>
        </p:txBody>
      </p:sp>
    </p:spTree>
    <p:extLst>
      <p:ext uri="{BB962C8B-B14F-4D97-AF65-F5344CB8AC3E}">
        <p14:creationId xmlns:p14="http://schemas.microsoft.com/office/powerpoint/2010/main" val="1982317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FDB768B-2055-4705-9BDC-7232D5A29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" y="-93244"/>
            <a:ext cx="12185904" cy="6858000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8F6D44E-CD36-434C-B63C-D9E54C3CAF85}"/>
              </a:ext>
            </a:extLst>
          </p:cNvPr>
          <p:cNvSpPr/>
          <p:nvPr/>
        </p:nvSpPr>
        <p:spPr>
          <a:xfrm>
            <a:off x="7672252" y="445193"/>
            <a:ext cx="347472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Muller Bold" pitchFamily="50" charset="-52"/>
              </a:rPr>
              <a:t>Программа «Самозанятый»</a:t>
            </a: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72D4A49E-B0CC-480D-B5E6-9947C8DA6A8F}"/>
              </a:ext>
            </a:extLst>
          </p:cNvPr>
          <p:cNvSpPr/>
          <p:nvPr/>
        </p:nvSpPr>
        <p:spPr>
          <a:xfrm>
            <a:off x="9230589" y="1899087"/>
            <a:ext cx="2511545" cy="2085683"/>
          </a:xfrm>
          <a:prstGeom prst="roundRect">
            <a:avLst/>
          </a:prstGeom>
          <a:solidFill>
            <a:srgbClr val="68A5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Muller Medium" pitchFamily="50" charset="-52"/>
              </a:rPr>
              <a:t>Предлагаемые варианты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Muller Medium" pitchFamily="50" charset="-52"/>
              </a:rPr>
              <a:t>обеспечения:</a:t>
            </a:r>
          </a:p>
          <a:p>
            <a:pPr algn="ctr"/>
            <a:r>
              <a:rPr lang="ru-RU" sz="1400" u="sng" dirty="0">
                <a:solidFill>
                  <a:schemeClr val="bg1"/>
                </a:solidFill>
                <a:latin typeface="Muller Medium" pitchFamily="50" charset="-52"/>
              </a:rPr>
              <a:t>Самозанятый Старт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bg1"/>
                </a:solidFill>
                <a:latin typeface="Muller Medium" pitchFamily="50" charset="-52"/>
              </a:rPr>
              <a:t>Поручитель или поручительство ФРБ</a:t>
            </a:r>
          </a:p>
          <a:p>
            <a:r>
              <a:rPr lang="ru-RU" sz="1400" dirty="0">
                <a:solidFill>
                  <a:schemeClr val="bg1"/>
                </a:solidFill>
                <a:latin typeface="Muller Medium" pitchFamily="50" charset="-52"/>
              </a:rPr>
              <a:t>        </a:t>
            </a:r>
            <a:r>
              <a:rPr lang="ru-RU" sz="1400" u="sng" dirty="0">
                <a:solidFill>
                  <a:schemeClr val="bg1"/>
                </a:solidFill>
                <a:latin typeface="Muller Medium" pitchFamily="50" charset="-52"/>
              </a:rPr>
              <a:t>Самозанятый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bg1"/>
                </a:solidFill>
                <a:latin typeface="Muller Medium" pitchFamily="50" charset="-52"/>
              </a:rPr>
              <a:t> поручитель и залог</a:t>
            </a: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BD511A99-C4FE-474D-9E51-D343A40A18D9}"/>
              </a:ext>
            </a:extLst>
          </p:cNvPr>
          <p:cNvSpPr>
            <a:spLocks noChangeAspect="1"/>
          </p:cNvSpPr>
          <p:nvPr/>
        </p:nvSpPr>
        <p:spPr>
          <a:xfrm>
            <a:off x="5117879" y="1976137"/>
            <a:ext cx="2506275" cy="250658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EBB8200C-780D-4D00-98DB-4EEBC958BF1E}"/>
              </a:ext>
            </a:extLst>
          </p:cNvPr>
          <p:cNvSpPr/>
          <p:nvPr/>
        </p:nvSpPr>
        <p:spPr>
          <a:xfrm>
            <a:off x="4379841" y="2805895"/>
            <a:ext cx="305404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uller Bold" pitchFamily="50" charset="-52"/>
              </a:rPr>
              <a:t>           Программа</a:t>
            </a:r>
          </a:p>
          <a:p>
            <a:pPr algn="ctr"/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uller Bold" pitchFamily="50" charset="-52"/>
              </a:rPr>
              <a:t>          Самозанятый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4A562A05-575F-40B8-A292-3568821FFE50}"/>
              </a:ext>
            </a:extLst>
          </p:cNvPr>
          <p:cNvGrpSpPr/>
          <p:nvPr/>
        </p:nvGrpSpPr>
        <p:grpSpPr>
          <a:xfrm>
            <a:off x="4241300" y="1065344"/>
            <a:ext cx="4287339" cy="4314388"/>
            <a:chOff x="3587021" y="1343026"/>
            <a:chExt cx="4287339" cy="4314388"/>
          </a:xfrm>
        </p:grpSpPr>
        <p:sp>
          <p:nvSpPr>
            <p:cNvPr id="8" name="Круг: прозрачная заливка 7">
              <a:extLst>
                <a:ext uri="{FF2B5EF4-FFF2-40B4-BE49-F238E27FC236}">
                  <a16:creationId xmlns:a16="http://schemas.microsoft.com/office/drawing/2014/main" id="{EC609090-9B14-4E99-A59D-B291109F53ED}"/>
                </a:ext>
              </a:extLst>
            </p:cNvPr>
            <p:cNvSpPr/>
            <p:nvPr/>
          </p:nvSpPr>
          <p:spPr>
            <a:xfrm rot="5400000">
              <a:off x="3573497" y="1356550"/>
              <a:ext cx="4314388" cy="4287339"/>
            </a:xfrm>
            <a:prstGeom prst="donut">
              <a:avLst>
                <a:gd name="adj" fmla="val 21368"/>
              </a:avLst>
            </a:prstGeom>
            <a:solidFill>
              <a:srgbClr val="5F9A90"/>
            </a:solidFill>
            <a:ln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021DD542-8074-4571-9BCC-84E02E05D75A}"/>
                </a:ext>
              </a:extLst>
            </p:cNvPr>
            <p:cNvCxnSpPr>
              <a:cxnSpLocks/>
              <a:endCxn id="8" idx="2"/>
            </p:cNvCxnSpPr>
            <p:nvPr/>
          </p:nvCxnSpPr>
          <p:spPr>
            <a:xfrm flipV="1">
              <a:off x="5730691" y="1343026"/>
              <a:ext cx="0" cy="913342"/>
            </a:xfrm>
            <a:prstGeom prst="line">
              <a:avLst/>
            </a:prstGeom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A8E9AA05-3615-472D-90EA-920D1EB4FF1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59150" y="4144338"/>
              <a:ext cx="814616" cy="431935"/>
            </a:xfrm>
            <a:prstGeom prst="line">
              <a:avLst/>
            </a:prstGeom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F54752D0-DBF8-4648-A585-ECEE97958D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28097" y="4156551"/>
              <a:ext cx="796542" cy="419720"/>
            </a:xfrm>
            <a:prstGeom prst="line">
              <a:avLst/>
            </a:prstGeom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0B1896D-56FF-483A-B483-BC82118E190E}"/>
                </a:ext>
              </a:extLst>
            </p:cNvPr>
            <p:cNvSpPr txBox="1"/>
            <p:nvPr/>
          </p:nvSpPr>
          <p:spPr>
            <a:xfrm rot="18048887">
              <a:off x="3259828" y="2139545"/>
              <a:ext cx="22551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Muller Bold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Без залога </a:t>
              </a:r>
            </a:p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Muller Bold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для категории «Самозанятый Старт»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6CC00B-BDD9-4268-93BF-4B6B0A84E7C4}"/>
                </a:ext>
              </a:extLst>
            </p:cNvPr>
            <p:cNvSpPr txBox="1"/>
            <p:nvPr/>
          </p:nvSpPr>
          <p:spPr>
            <a:xfrm rot="3529031">
              <a:off x="5903563" y="2206617"/>
              <a:ext cx="23950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Muller Bold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По бизнес плану</a:t>
              </a:r>
            </a:p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Muller Bold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для категории</a:t>
              </a:r>
            </a:p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Muller Bold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«Самозанятый Старт»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3F34524-E538-476E-B7AF-52810AFF2CB3}"/>
                </a:ext>
              </a:extLst>
            </p:cNvPr>
            <p:cNvSpPr txBox="1"/>
            <p:nvPr/>
          </p:nvSpPr>
          <p:spPr>
            <a:xfrm>
              <a:off x="4633389" y="4814110"/>
              <a:ext cx="20551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Muller Bold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3 льготные категории</a:t>
              </a:r>
            </a:p>
          </p:txBody>
        </p:sp>
      </p:grp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A10FBEE2-4B8A-4AEA-BDAF-F3FC92BB53CC}"/>
              </a:ext>
            </a:extLst>
          </p:cNvPr>
          <p:cNvSpPr/>
          <p:nvPr/>
        </p:nvSpPr>
        <p:spPr>
          <a:xfrm>
            <a:off x="238321" y="1441724"/>
            <a:ext cx="3385071" cy="3330574"/>
          </a:xfrm>
          <a:prstGeom prst="roundRect">
            <a:avLst/>
          </a:prstGeom>
          <a:solidFill>
            <a:srgbClr val="82B4A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Muller Bold"/>
              </a:rPr>
              <a:t>«Самозанятый»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срок займа: от 3 до 36 месяцев 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сумма займа до 500 000 рублей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ставка по займу от 1 % до 3 % годовых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цели:  связанные с организацией, осуществлением и развитием профессиональной деятельности самозанятых граждан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отсрочка основного долга до 6 месяцев</a:t>
            </a:r>
            <a:endParaRPr lang="ru-RU" sz="1400" b="1" dirty="0">
              <a:latin typeface="Muller Bold"/>
            </a:endParaRP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E102AB70-BC1A-4082-A926-84389FB7E5D1}"/>
              </a:ext>
            </a:extLst>
          </p:cNvPr>
          <p:cNvSpPr/>
          <p:nvPr/>
        </p:nvSpPr>
        <p:spPr>
          <a:xfrm>
            <a:off x="1811383" y="5450020"/>
            <a:ext cx="2448646" cy="1238488"/>
          </a:xfrm>
          <a:prstGeom prst="roundRect">
            <a:avLst/>
          </a:prstGeom>
          <a:solidFill>
            <a:srgbClr val="68A5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Muller Bold" pitchFamily="50" charset="-52"/>
              </a:rPr>
              <a:t>«Самозанятый Старт», 2%</a:t>
            </a:r>
          </a:p>
          <a:p>
            <a:pPr algn="ctr"/>
            <a:r>
              <a:rPr lang="ru-RU" sz="1400" dirty="0">
                <a:latin typeface="Muller Bold" pitchFamily="50" charset="-52"/>
              </a:rPr>
              <a:t>(для зарегистрированных от  1 до 12 мес.)</a:t>
            </a: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188D3790-EC3A-42D4-A004-5DE499B85421}"/>
              </a:ext>
            </a:extLst>
          </p:cNvPr>
          <p:cNvSpPr/>
          <p:nvPr/>
        </p:nvSpPr>
        <p:spPr>
          <a:xfrm>
            <a:off x="4702629" y="5441625"/>
            <a:ext cx="2969623" cy="1238488"/>
          </a:xfrm>
          <a:prstGeom prst="roundRect">
            <a:avLst/>
          </a:prstGeom>
          <a:solidFill>
            <a:srgbClr val="68A5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Muller Bold" pitchFamily="50" charset="-52"/>
              </a:rPr>
              <a:t>Физ. лица осуществляющие деятельность в сфере: </a:t>
            </a:r>
          </a:p>
          <a:p>
            <a:pPr algn="ctr"/>
            <a:r>
              <a:rPr lang="ru-RU" sz="1400" dirty="0">
                <a:latin typeface="Muller Bold" pitchFamily="50" charset="-52"/>
              </a:rPr>
              <a:t>производства текстильных изделий, одежды, кожи, </a:t>
            </a:r>
          </a:p>
          <a:p>
            <a:pPr algn="ctr"/>
            <a:r>
              <a:rPr lang="ru-RU" sz="1400" dirty="0">
                <a:latin typeface="Muller Bold" pitchFamily="50" charset="-52"/>
              </a:rPr>
              <a:t>1 %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E50957DD-4818-4404-BB02-B508B490CB1C}"/>
              </a:ext>
            </a:extLst>
          </p:cNvPr>
          <p:cNvSpPr/>
          <p:nvPr/>
        </p:nvSpPr>
        <p:spPr>
          <a:xfrm>
            <a:off x="7912693" y="5433440"/>
            <a:ext cx="3364907" cy="1238488"/>
          </a:xfrm>
          <a:prstGeom prst="roundRect">
            <a:avLst/>
          </a:prstGeom>
          <a:solidFill>
            <a:srgbClr val="68A5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Muller Bold" pitchFamily="50" charset="-52"/>
              </a:rPr>
              <a:t>Физ. лица осуществляющие деятельность в сфере: </a:t>
            </a:r>
          </a:p>
          <a:p>
            <a:pPr algn="ctr"/>
            <a:r>
              <a:rPr lang="ru-RU" sz="1400" dirty="0">
                <a:latin typeface="Muller Bold" pitchFamily="50" charset="-52"/>
              </a:rPr>
              <a:t>обработки древесины, производство мебели,</a:t>
            </a:r>
          </a:p>
          <a:p>
            <a:pPr algn="ctr"/>
            <a:r>
              <a:rPr lang="ru-RU" sz="1400" dirty="0">
                <a:latin typeface="Muller Bold" pitchFamily="50" charset="-52"/>
              </a:rPr>
              <a:t> 1 %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1B026B4-879C-4475-90E4-C58037E2D1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842" y="3688457"/>
            <a:ext cx="743712" cy="69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711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603AFD5-BBC2-447B-8479-69ECF7A6C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873" y="780175"/>
            <a:ext cx="10511493" cy="5662569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17F430A-5DB2-41C0-B8F9-CD7CC6EB1DD0}"/>
              </a:ext>
            </a:extLst>
          </p:cNvPr>
          <p:cNvSpPr/>
          <p:nvPr/>
        </p:nvSpPr>
        <p:spPr>
          <a:xfrm>
            <a:off x="973124" y="2374662"/>
            <a:ext cx="10376242" cy="34778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5000" i="1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Хоружая Екатерина Александровна</a:t>
            </a:r>
            <a:endParaRPr lang="ru-RU" sz="5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ru-RU" sz="5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Руководитель проекта по привлечению клиентов</a:t>
            </a:r>
            <a:endParaRPr lang="ru-RU" sz="5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ru-RU" sz="7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8-939-783-80-81</a:t>
            </a:r>
            <a:endParaRPr lang="ru-RU" sz="70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209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Вурочные\ПРОЕКТ 9\Департамент Развития\Презентация 35\МФО\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0"/>
            <a:ext cx="12188826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30504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4002</TotalTime>
  <Words>345</Words>
  <Application>Microsoft Office PowerPoint</Application>
  <PresentationFormat>Произвольный</PresentationFormat>
  <Paragraphs>58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Light</vt:lpstr>
      <vt:lpstr>Muller Bold</vt:lpstr>
      <vt:lpstr>Muller Medium</vt:lpstr>
      <vt:lpstr>Open Sans Semibold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Инжиниринговый центр Фонда развития бизнеса Краснодарского края</dc:title>
  <dc:creator>Мария (дизайнер)</dc:creator>
  <cp:lastModifiedBy>Ивченко Ирина Александровна</cp:lastModifiedBy>
  <cp:revision>218</cp:revision>
  <cp:lastPrinted>2021-05-13T13:43:16Z</cp:lastPrinted>
  <dcterms:created xsi:type="dcterms:W3CDTF">2018-07-16T14:46:52Z</dcterms:created>
  <dcterms:modified xsi:type="dcterms:W3CDTF">2022-03-04T06:34:16Z</dcterms:modified>
</cp:coreProperties>
</file>