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"/>
  </p:notesMasterIdLst>
  <p:sldIdLst>
    <p:sldId id="276" r:id="rId4"/>
    <p:sldId id="257" r:id="rId5"/>
    <p:sldId id="279" r:id="rId6"/>
    <p:sldId id="288" r:id="rId7"/>
    <p:sldId id="267" r:id="rId8"/>
    <p:sldId id="271" r:id="rId9"/>
    <p:sldId id="284" r:id="rId10"/>
    <p:sldId id="285" r:id="rId11"/>
    <p:sldId id="268" r:id="rId12"/>
    <p:sldId id="281" r:id="rId13"/>
    <p:sldId id="259" r:id="rId14"/>
    <p:sldId id="260" r:id="rId15"/>
    <p:sldId id="282" r:id="rId16"/>
    <p:sldId id="283" r:id="rId17"/>
    <p:sldId id="262" r:id="rId18"/>
    <p:sldId id="263" r:id="rId19"/>
    <p:sldId id="269" r:id="rId20"/>
    <p:sldId id="287" r:id="rId21"/>
    <p:sldId id="286" r:id="rId22"/>
    <p:sldId id="261" r:id="rId23"/>
    <p:sldId id="266" r:id="rId24"/>
    <p:sldId id="280" r:id="rId25"/>
  </p:sldIdLst>
  <p:sldSz cx="12192000" cy="6858000"/>
  <p:notesSz cx="6797675" cy="9872663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ED5338"/>
    <a:srgbClr val="EEE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tags" Target="tags/tag1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notesMaster" Target="notesMasters/notesMaster1.xml" /><Relationship Id="rId30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C5054-CD8B-4D59-8DD0-D8BA7E897B21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CC1A1-6B80-4F53-AFF9-874748072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7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CC1A1-6B80-4F53-AFF9-8747480727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CC1A1-6B80-4F53-AFF9-8747480727C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6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CC1A1-6B80-4F53-AFF9-8747480727C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85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CC1A1-6B80-4F53-AFF9-8747480727C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486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12F3E75-1F3F-4A9E-A2E6-BFF6538CC2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101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CC1A1-6B80-4F53-AFF9-8747480727C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73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CC1A1-6B80-4F53-AFF9-8747480727C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75379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29864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89531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4115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62200" y="1503426"/>
            <a:ext cx="7467599" cy="1717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55211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87443329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5211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55211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69590938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5211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2054891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5211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89458353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7601541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36108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2786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67874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6822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998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26828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4965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65257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A6C9-10C8-4EFD-BCF1-39EBE670EE4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D646A-DF9C-4BA7-94E4-8E2368C91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0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95397" y="555497"/>
            <a:ext cx="6601205" cy="702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5211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9982" y="1887473"/>
            <a:ext cx="9432035" cy="4396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55211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956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12.jpeg" /><Relationship Id="rId4" Type="http://schemas.openxmlformats.org/officeDocument/2006/relationships/image" Target="../media/image13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2.jpeg" /><Relationship Id="rId3" Type="http://schemas.openxmlformats.org/officeDocument/2006/relationships/image" Target="../media/image14.jpeg" /><Relationship Id="rId4" Type="http://schemas.openxmlformats.org/officeDocument/2006/relationships/image" Target="../media/image13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 /><Relationship Id="rId2" Type="http://schemas.openxmlformats.org/officeDocument/2006/relationships/image" Target="../media/image12.jpeg" /><Relationship Id="rId3" Type="http://schemas.openxmlformats.org/officeDocument/2006/relationships/image" Target="../media/image15.jpeg" /><Relationship Id="rId4" Type="http://schemas.openxmlformats.org/officeDocument/2006/relationships/image" Target="../media/image13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1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jpeg" /><Relationship Id="rId4" Type="http://schemas.openxmlformats.org/officeDocument/2006/relationships/image" Target="../media/image1.jpeg" /><Relationship Id="rId5" Type="http://schemas.openxmlformats.org/officeDocument/2006/relationships/image" Target="../media/image4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4.jpe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16.jpe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hyperlink" Target="http://www.moibiz93.ru/" TargetMode="External" /><Relationship Id="rId4" Type="http://schemas.openxmlformats.org/officeDocument/2006/relationships/image" Target="../media/image17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5.jpeg" /><Relationship Id="rId4" Type="http://schemas.openxmlformats.org/officeDocument/2006/relationships/image" Target="../media/image6.jpeg" /><Relationship Id="rId5" Type="http://schemas.openxmlformats.org/officeDocument/2006/relationships/image" Target="../media/image7.jpeg" /><Relationship Id="rId6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1.jpeg" /><Relationship Id="rId4" Type="http://schemas.openxmlformats.org/officeDocument/2006/relationships/image" Target="../media/image8.jpeg" /><Relationship Id="rId5" Type="http://schemas.openxmlformats.org/officeDocument/2006/relationships/image" Target="../media/image9.jpeg" /><Relationship Id="rId6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4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10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1.jpeg" /><Relationship Id="rId4" Type="http://schemas.openxmlformats.org/officeDocument/2006/relationships/image" Target="../media/image4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1.jpeg" /><Relationship Id="rId4" Type="http://schemas.openxmlformats.org/officeDocument/2006/relationships/image" Target="../media/image4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1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90401"/>
            <a:ext cx="9144000" cy="2084362"/>
          </a:xfrm>
        </p:spPr>
        <p:txBody>
          <a:bodyPr>
            <a:normAutofit/>
          </a:bodyPr>
          <a:lstStyle/>
          <a:p>
            <a:r>
              <a:rPr lang="ru-RU" sz="4400" b="1">
                <a:solidFill>
                  <a:srgbClr val="562212"/>
                </a:solidFill>
                <a:latin typeface="PT Sans" panose="020b0503020203020204" pitchFamily="34" charset="-52"/>
              </a:rPr>
              <a:t>Фонд развития бизнеса Краснодарского края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69" y="5298809"/>
            <a:ext cx="2192662" cy="10736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3411BB9-48D3-4C75-832E-D9CDA4D6A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32788" y="575080"/>
            <a:ext cx="1766456" cy="543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909547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/>
          <p:nvPr/>
        </p:nvSpPr>
        <p:spPr>
          <a:xfrm>
            <a:off x="1360169" y="3395929"/>
            <a:ext cx="24377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100"/>
              </a:spcBef>
              <a:buFont typeface="Trebuchet MS"/>
              <a:buChar char="•"/>
              <a:tabLst>
                <a:tab pos="201930"/>
              </a:tabLst>
            </a:pPr>
            <a:r>
              <a:rPr sz="2400" spc="-5">
                <a:solidFill>
                  <a:srgbClr val="552112"/>
                </a:solidFill>
                <a:latin typeface="Calibri"/>
                <a:cs typeface="Calibri"/>
              </a:rPr>
              <a:t>физические</a:t>
            </a:r>
            <a:r>
              <a:rPr sz="2400" spc="-120">
                <a:solidFill>
                  <a:srgbClr val="552112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552112"/>
                </a:solidFill>
                <a:latin typeface="Calibri"/>
                <a:cs typeface="Calibri"/>
              </a:rPr>
              <a:t>лица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8776" y="488779"/>
            <a:ext cx="5853430" cy="823174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175385" marR="5080" indent="-1163320">
              <a:lnSpc>
                <a:spcPts val="2860"/>
              </a:lnSpc>
              <a:spcBef>
                <a:spcPts val="605"/>
              </a:spcBef>
            </a:pPr>
            <a:r>
              <a:rPr sz="2800" b="1" spc="-15">
                <a:solidFill>
                  <a:srgbClr val="FF0000"/>
                </a:solidFill>
                <a:latin typeface="Calibri"/>
                <a:cs typeface="Calibri"/>
              </a:rPr>
              <a:t>Получатели </a:t>
            </a:r>
            <a:r>
              <a:rPr sz="2800" b="1" spc="-10">
                <a:solidFill>
                  <a:srgbClr val="552112"/>
                </a:solidFill>
                <a:latin typeface="Calibri"/>
                <a:cs typeface="Calibri"/>
              </a:rPr>
              <a:t>услуг Центра Поддержки  Предпринимательства</a:t>
            </a:r>
          </a:p>
        </p:txBody>
      </p:sp>
      <p:pic>
        <p:nvPicPr>
          <p:cNvPr id="4" name="object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74548"/>
            <a:ext cx="1671827" cy="543763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326243" y="5681472"/>
            <a:ext cx="1350263" cy="661416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2767964" y="2049526"/>
            <a:ext cx="1151255" cy="966469"/>
            <a:chOff x="2767964" y="2049526"/>
            <a:chExt cx="1151255" cy="966469"/>
          </a:xfrm>
        </p:grpSpPr>
        <p:sp>
          <p:nvSpPr>
            <p:cNvPr id="8" name="object 8"/>
            <p:cNvSpPr/>
            <p:nvPr/>
          </p:nvSpPr>
          <p:spPr>
            <a:xfrm>
              <a:off x="2774314" y="2055876"/>
              <a:ext cx="1138555" cy="953769"/>
            </a:xfrm>
            <a:custGeom>
              <a:rect l="l" t="t" r="r" b="b"/>
              <a:pathLst>
                <a:path w="1138554" h="953769">
                  <a:moveTo>
                    <a:pt x="968756" y="0"/>
                  </a:moveTo>
                  <a:lnTo>
                    <a:pt x="144907" y="608584"/>
                  </a:lnTo>
                  <a:lnTo>
                    <a:pt x="59943" y="493649"/>
                  </a:lnTo>
                  <a:lnTo>
                    <a:pt x="0" y="893318"/>
                  </a:lnTo>
                  <a:lnTo>
                    <a:pt x="399542" y="953388"/>
                  </a:lnTo>
                  <a:lnTo>
                    <a:pt x="314706" y="838453"/>
                  </a:lnTo>
                  <a:lnTo>
                    <a:pt x="1138555" y="229743"/>
                  </a:lnTo>
                  <a:lnTo>
                    <a:pt x="968756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74314" y="2055876"/>
              <a:ext cx="1138555" cy="953769"/>
            </a:xfrm>
            <a:custGeom>
              <a:rect l="l" t="t" r="r" b="b"/>
              <a:pathLst>
                <a:path w="1138554" h="953769">
                  <a:moveTo>
                    <a:pt x="1138555" y="229743"/>
                  </a:moveTo>
                  <a:lnTo>
                    <a:pt x="314706" y="838453"/>
                  </a:lnTo>
                  <a:lnTo>
                    <a:pt x="399542" y="953388"/>
                  </a:lnTo>
                  <a:lnTo>
                    <a:pt x="0" y="893318"/>
                  </a:lnTo>
                  <a:lnTo>
                    <a:pt x="59943" y="493649"/>
                  </a:lnTo>
                  <a:lnTo>
                    <a:pt x="144907" y="608584"/>
                  </a:lnTo>
                  <a:lnTo>
                    <a:pt x="968756" y="0"/>
                  </a:lnTo>
                  <a:lnTo>
                    <a:pt x="1138555" y="229743"/>
                  </a:lnTo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5878067" y="2260092"/>
            <a:ext cx="584200" cy="1323340"/>
            <a:chOff x="5878067" y="2260092"/>
            <a:chExt cx="584200" cy="1323340"/>
          </a:xfrm>
        </p:grpSpPr>
        <p:sp>
          <p:nvSpPr>
            <p:cNvPr id="11" name="object 11"/>
            <p:cNvSpPr/>
            <p:nvPr/>
          </p:nvSpPr>
          <p:spPr>
            <a:xfrm>
              <a:off x="5884163" y="2266188"/>
              <a:ext cx="571500" cy="1310640"/>
            </a:xfrm>
            <a:custGeom>
              <a:rect l="l" t="t" r="r" b="b"/>
              <a:pathLst>
                <a:path w="571500" h="1310639">
                  <a:moveTo>
                    <a:pt x="428625" y="0"/>
                  </a:moveTo>
                  <a:lnTo>
                    <a:pt x="142875" y="0"/>
                  </a:lnTo>
                  <a:lnTo>
                    <a:pt x="142875" y="1024889"/>
                  </a:lnTo>
                  <a:lnTo>
                    <a:pt x="0" y="1024889"/>
                  </a:lnTo>
                  <a:lnTo>
                    <a:pt x="285750" y="1310639"/>
                  </a:lnTo>
                  <a:lnTo>
                    <a:pt x="571500" y="1024889"/>
                  </a:lnTo>
                  <a:lnTo>
                    <a:pt x="428625" y="1024889"/>
                  </a:lnTo>
                  <a:lnTo>
                    <a:pt x="428625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84163" y="2266188"/>
              <a:ext cx="571500" cy="1310640"/>
            </a:xfrm>
            <a:custGeom>
              <a:rect l="l" t="t" r="r" b="b"/>
              <a:pathLst>
                <a:path w="571500" h="1310639">
                  <a:moveTo>
                    <a:pt x="428625" y="0"/>
                  </a:moveTo>
                  <a:lnTo>
                    <a:pt x="428625" y="1024889"/>
                  </a:lnTo>
                  <a:lnTo>
                    <a:pt x="571500" y="1024889"/>
                  </a:lnTo>
                  <a:lnTo>
                    <a:pt x="285750" y="1310639"/>
                  </a:lnTo>
                  <a:lnTo>
                    <a:pt x="0" y="1024889"/>
                  </a:lnTo>
                  <a:lnTo>
                    <a:pt x="142875" y="1024889"/>
                  </a:lnTo>
                  <a:lnTo>
                    <a:pt x="142875" y="0"/>
                  </a:lnTo>
                  <a:lnTo>
                    <a:pt x="428625" y="0"/>
                  </a:lnTo>
                  <a:close/>
                </a:path>
              </a:pathLst>
            </a:custGeom>
            <a:ln w="12192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8677020" y="2088769"/>
            <a:ext cx="1078230" cy="1019175"/>
            <a:chOff x="8677020" y="2088769"/>
            <a:chExt cx="1078230" cy="1019175"/>
          </a:xfrm>
        </p:grpSpPr>
        <p:sp>
          <p:nvSpPr>
            <p:cNvPr id="14" name="object 14"/>
            <p:cNvSpPr/>
            <p:nvPr/>
          </p:nvSpPr>
          <p:spPr>
            <a:xfrm>
              <a:off x="8683370" y="2095119"/>
              <a:ext cx="1065530" cy="1006475"/>
            </a:xfrm>
            <a:custGeom>
              <a:rect l="l" t="t" r="r" b="b"/>
              <a:pathLst>
                <a:path w="1065529" h="1006475">
                  <a:moveTo>
                    <a:pt x="192404" y="0"/>
                  </a:moveTo>
                  <a:lnTo>
                    <a:pt x="0" y="211327"/>
                  </a:lnTo>
                  <a:lnTo>
                    <a:pt x="757554" y="900810"/>
                  </a:lnTo>
                  <a:lnTo>
                    <a:pt x="661415" y="1006475"/>
                  </a:lnTo>
                  <a:lnTo>
                    <a:pt x="1065022" y="987551"/>
                  </a:lnTo>
                  <a:lnTo>
                    <a:pt x="1046099" y="583818"/>
                  </a:lnTo>
                  <a:lnTo>
                    <a:pt x="949959" y="689482"/>
                  </a:lnTo>
                  <a:lnTo>
                    <a:pt x="192404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683370" y="2095119"/>
              <a:ext cx="1065530" cy="1006475"/>
            </a:xfrm>
            <a:custGeom>
              <a:rect l="l" t="t" r="r" b="b"/>
              <a:pathLst>
                <a:path w="1065529" h="1006475">
                  <a:moveTo>
                    <a:pt x="192404" y="0"/>
                  </a:moveTo>
                  <a:lnTo>
                    <a:pt x="949959" y="689482"/>
                  </a:lnTo>
                  <a:lnTo>
                    <a:pt x="1046099" y="583818"/>
                  </a:lnTo>
                  <a:lnTo>
                    <a:pt x="1065022" y="987551"/>
                  </a:lnTo>
                  <a:lnTo>
                    <a:pt x="661415" y="1006475"/>
                  </a:lnTo>
                  <a:lnTo>
                    <a:pt x="757554" y="900810"/>
                  </a:lnTo>
                  <a:lnTo>
                    <a:pt x="0" y="211327"/>
                  </a:lnTo>
                  <a:lnTo>
                    <a:pt x="192404" y="0"/>
                  </a:lnTo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205221" y="3769232"/>
            <a:ext cx="1911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100"/>
              </a:spcBef>
              <a:buFont typeface="Trebuchet MS"/>
              <a:buChar char="•"/>
              <a:tabLst>
                <a:tab pos="201930"/>
              </a:tabLst>
            </a:pPr>
            <a:r>
              <a:rPr sz="2400" spc="-5">
                <a:solidFill>
                  <a:srgbClr val="552112"/>
                </a:solidFill>
                <a:latin typeface="Calibri"/>
                <a:cs typeface="Calibri"/>
              </a:rPr>
              <a:t>самозанятые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79128" y="3460750"/>
            <a:ext cx="2094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100"/>
              </a:spcBef>
              <a:buFont typeface="Trebuchet MS"/>
              <a:buChar char="•"/>
              <a:tabLst>
                <a:tab pos="201930"/>
              </a:tabLst>
            </a:pPr>
            <a:r>
              <a:rPr sz="2400">
                <a:solidFill>
                  <a:srgbClr val="552112"/>
                </a:solidFill>
                <a:latin typeface="Calibri"/>
                <a:cs typeface="Calibri"/>
              </a:rPr>
              <a:t>с</a:t>
            </a:r>
            <a:r>
              <a:rPr sz="2400" spc="5">
                <a:solidFill>
                  <a:srgbClr val="552112"/>
                </a:solidFill>
                <a:latin typeface="Calibri"/>
                <a:cs typeface="Calibri"/>
              </a:rPr>
              <a:t>у</a:t>
            </a:r>
            <a:r>
              <a:rPr sz="2400">
                <a:solidFill>
                  <a:srgbClr val="552112"/>
                </a:solidFill>
                <a:latin typeface="Calibri"/>
                <a:cs typeface="Calibri"/>
              </a:rPr>
              <a:t>бъе</a:t>
            </a:r>
            <a:r>
              <a:rPr sz="2400" spc="5">
                <a:solidFill>
                  <a:srgbClr val="552112"/>
                </a:solidFill>
                <a:latin typeface="Calibri"/>
                <a:cs typeface="Calibri"/>
              </a:rPr>
              <a:t>к</a:t>
            </a:r>
            <a:r>
              <a:rPr sz="2400" spc="-5">
                <a:solidFill>
                  <a:srgbClr val="552112"/>
                </a:solidFill>
                <a:latin typeface="Calibri"/>
                <a:cs typeface="Calibri"/>
              </a:rPr>
              <a:t>т</a:t>
            </a:r>
            <a:r>
              <a:rPr sz="2400">
                <a:solidFill>
                  <a:srgbClr val="552112"/>
                </a:solidFill>
                <a:latin typeface="Calibri"/>
                <a:cs typeface="Calibri"/>
              </a:rPr>
              <a:t>ы</a:t>
            </a:r>
            <a:r>
              <a:rPr sz="2400" spc="-90">
                <a:solidFill>
                  <a:srgbClr val="552112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52112"/>
                </a:solidFill>
                <a:latin typeface="Calibri"/>
                <a:cs typeface="Calibri"/>
              </a:rPr>
              <a:t>МСП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937385" marR="5080" indent="-1925320">
              <a:lnSpc>
                <a:spcPts val="2450"/>
              </a:lnSpc>
              <a:spcBef>
                <a:spcPts val="540"/>
              </a:spcBef>
            </a:pPr>
            <a:r>
              <a:rPr spc="-30"/>
              <a:t>Услуги</a:t>
            </a:r>
            <a:r>
              <a:rPr spc="125"/>
              <a:t> </a:t>
            </a:r>
            <a:r>
              <a:rPr spc="-5"/>
              <a:t>Центра</a:t>
            </a:r>
            <a:r>
              <a:rPr spc="120"/>
              <a:t> </a:t>
            </a:r>
            <a:r>
              <a:rPr spc="-15"/>
              <a:t>поддержки</a:t>
            </a:r>
            <a:r>
              <a:rPr spc="145"/>
              <a:t> </a:t>
            </a:r>
            <a:r>
              <a:rPr spc="-10"/>
              <a:t>предпринимательства </a:t>
            </a:r>
            <a:r>
              <a:rPr spc="-525"/>
              <a:t> </a:t>
            </a:r>
            <a:r>
              <a:rPr spc="-5"/>
              <a:t>для</a:t>
            </a:r>
            <a:r>
              <a:rPr spc="125"/>
              <a:t> </a:t>
            </a:r>
            <a:r>
              <a:rPr spc="-5">
                <a:solidFill>
                  <a:srgbClr val="FF0000"/>
                </a:solidFill>
              </a:rPr>
              <a:t>физических</a:t>
            </a:r>
            <a:r>
              <a:rPr spc="120">
                <a:solidFill>
                  <a:srgbClr val="FF0000"/>
                </a:solidFill>
              </a:rPr>
              <a:t> </a:t>
            </a:r>
            <a:r>
              <a:rPr spc="-5">
                <a:solidFill>
                  <a:srgbClr val="FF0000"/>
                </a:solidFill>
              </a:rPr>
              <a:t>лиц</a:t>
            </a:r>
          </a:p>
        </p:txBody>
      </p:sp>
      <p:pic>
        <p:nvPicPr>
          <p:cNvPr id="3" name="object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74548"/>
            <a:ext cx="1671827" cy="543763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379982" y="1887473"/>
            <a:ext cx="9432035" cy="40081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1670" indent="-149860">
              <a:lnSpc>
                <a:spcPct val="100000"/>
              </a:lnSpc>
              <a:spcBef>
                <a:spcPts val="95"/>
              </a:spcBef>
              <a:buFont typeface="Trebuchet MS"/>
              <a:buChar char="•"/>
              <a:tabLst>
                <a:tab pos="662940"/>
              </a:tabLst>
            </a:pPr>
            <a:r>
              <a:rPr lang="ru-RU" spc="-20"/>
              <a:t>консультация</a:t>
            </a:r>
            <a:r>
              <a:rPr lang="ru-RU" spc="-35"/>
              <a:t> </a:t>
            </a:r>
            <a:r>
              <a:rPr lang="ru-RU" spc="-5"/>
              <a:t>по</a:t>
            </a:r>
            <a:r>
              <a:rPr lang="ru-RU" spc="-50"/>
              <a:t> </a:t>
            </a:r>
            <a:r>
              <a:rPr lang="ru-RU" spc="-5"/>
              <a:t>вопросам</a:t>
            </a:r>
            <a:r>
              <a:rPr lang="ru-RU" spc="-30"/>
              <a:t> </a:t>
            </a:r>
            <a:r>
              <a:rPr lang="ru-RU" spc="-5"/>
              <a:t>начала</a:t>
            </a:r>
            <a:r>
              <a:rPr lang="ru-RU" spc="-35"/>
              <a:t> </a:t>
            </a:r>
            <a:r>
              <a:rPr lang="ru-RU" spc="-10"/>
              <a:t>ведения</a:t>
            </a:r>
            <a:r>
              <a:rPr lang="ru-RU" spc="-45"/>
              <a:t> </a:t>
            </a:r>
            <a:r>
              <a:rPr lang="ru-RU" spc="-10"/>
              <a:t>собственного</a:t>
            </a:r>
            <a:r>
              <a:rPr lang="ru-RU" spc="-20"/>
              <a:t> дела</a:t>
            </a:r>
          </a:p>
          <a:p>
            <a:pPr marL="499745">
              <a:lnSpc>
                <a:spcPct val="100000"/>
              </a:lnSpc>
              <a:buClr>
                <a:srgbClr val="552112"/>
              </a:buClr>
              <a:buFont typeface="Trebuchet MS"/>
              <a:buChar char="•"/>
            </a:pPr>
            <a:endParaRPr lang="ru-RU" sz="1750"/>
          </a:p>
          <a:p>
            <a:pPr marL="661670" indent="-149860">
              <a:lnSpc>
                <a:spcPct val="100000"/>
              </a:lnSpc>
              <a:buFont typeface="Trebuchet MS"/>
              <a:buChar char="•"/>
              <a:tabLst>
                <a:tab pos="662940"/>
              </a:tabLst>
            </a:pPr>
            <a:r>
              <a:rPr spc="-20" err="1"/>
              <a:t>консультация</a:t>
            </a:r>
            <a:r>
              <a:rPr spc="-35"/>
              <a:t> </a:t>
            </a:r>
            <a:r>
              <a:rPr spc="-5"/>
              <a:t>по</a:t>
            </a:r>
            <a:r>
              <a:rPr spc="-45"/>
              <a:t> </a:t>
            </a:r>
            <a:r>
              <a:rPr spc="-10"/>
              <a:t>мерам</a:t>
            </a:r>
            <a:r>
              <a:rPr spc="-20"/>
              <a:t> </a:t>
            </a:r>
            <a:r>
              <a:rPr spc="-15"/>
              <a:t>государственной</a:t>
            </a:r>
            <a:r>
              <a:rPr spc="-20"/>
              <a:t> </a:t>
            </a:r>
            <a:r>
              <a:rPr spc="-10"/>
              <a:t>поддержки</a:t>
            </a:r>
          </a:p>
          <a:p>
            <a:pPr marL="512445" marR="708660">
              <a:lnSpc>
                <a:spcPct val="150000"/>
              </a:lnSpc>
              <a:spcBef>
                <a:spcPts val="994"/>
              </a:spcBef>
              <a:buFont typeface="Trebuchet MS"/>
              <a:buChar char="•"/>
              <a:tabLst>
                <a:tab pos="662940"/>
              </a:tabLst>
            </a:pPr>
            <a:r>
              <a:rPr spc="-20"/>
              <a:t>бизнес</a:t>
            </a:r>
            <a:r>
              <a:rPr spc="-20">
                <a:latin typeface="Trebuchet MS"/>
                <a:cs typeface="Trebuchet MS"/>
              </a:rPr>
              <a:t>-</a:t>
            </a:r>
            <a:r>
              <a:rPr spc="-20"/>
              <a:t>план </a:t>
            </a:r>
            <a:r>
              <a:rPr spc="-10"/>
              <a:t>для получения </a:t>
            </a:r>
            <a:r>
              <a:rPr spc="-5"/>
              <a:t>финансовой </a:t>
            </a:r>
            <a:r>
              <a:rPr spc="-10"/>
              <a:t>поддержки </a:t>
            </a:r>
            <a:r>
              <a:rPr spc="-15"/>
              <a:t>от </a:t>
            </a:r>
            <a:r>
              <a:rPr spc="-5"/>
              <a:t>структур </a:t>
            </a:r>
            <a:r>
              <a:rPr spc="-10"/>
              <a:t>Министерства </a:t>
            </a:r>
            <a:r>
              <a:rPr spc="-415"/>
              <a:t> </a:t>
            </a:r>
            <a:r>
              <a:rPr spc="-25"/>
              <a:t>труда</a:t>
            </a:r>
            <a:r>
              <a:rPr spc="-45"/>
              <a:t> </a:t>
            </a:r>
            <a:r>
              <a:rPr spc="-5"/>
              <a:t>и</a:t>
            </a:r>
            <a:r>
              <a:rPr spc="-45"/>
              <a:t> </a:t>
            </a:r>
            <a:r>
              <a:rPr spc="-10"/>
              <a:t>социального</a:t>
            </a:r>
            <a:r>
              <a:rPr spc="-30"/>
              <a:t> </a:t>
            </a:r>
            <a:r>
              <a:rPr spc="-5"/>
              <a:t>развития</a:t>
            </a:r>
            <a:r>
              <a:rPr spc="-35"/>
              <a:t> </a:t>
            </a:r>
            <a:r>
              <a:rPr spc="-15"/>
              <a:t>Краснодарского</a:t>
            </a:r>
            <a:r>
              <a:rPr spc="-10"/>
              <a:t> </a:t>
            </a:r>
            <a:r>
              <a:rPr spc="-5"/>
              <a:t>края</a:t>
            </a:r>
            <a:r>
              <a:rPr spc="-50"/>
              <a:t> </a:t>
            </a:r>
            <a:r>
              <a:rPr b="1" spc="-114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b="1" spc="-114">
                <a:solidFill>
                  <a:srgbClr val="FF0000"/>
                </a:solidFill>
                <a:latin typeface="Calibri"/>
                <a:cs typeface="Calibri"/>
              </a:rPr>
              <a:t>ЦЗН</a:t>
            </a:r>
            <a:r>
              <a:rPr b="1" spc="-114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b="1" spc="-14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b="1" spc="-55">
                <a:solidFill>
                  <a:srgbClr val="FF0000"/>
                </a:solidFill>
                <a:latin typeface="Calibri"/>
                <a:cs typeface="Calibri"/>
              </a:rPr>
              <a:t>Соц</a:t>
            </a:r>
            <a:r>
              <a:rPr b="1" spc="-55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b="1" spc="-55">
                <a:solidFill>
                  <a:srgbClr val="FF0000"/>
                </a:solidFill>
                <a:latin typeface="Calibri"/>
                <a:cs typeface="Calibri"/>
              </a:rPr>
              <a:t>Защита</a:t>
            </a:r>
            <a:r>
              <a:rPr b="1" spc="-55">
                <a:solidFill>
                  <a:srgbClr val="FF0000"/>
                </a:solidFill>
                <a:latin typeface="Tahoma"/>
                <a:cs typeface="Tahoma"/>
              </a:rPr>
              <a:t>)</a:t>
            </a:r>
          </a:p>
          <a:p>
            <a:pPr marL="499745">
              <a:lnSpc>
                <a:spcPct val="100000"/>
              </a:lnSpc>
              <a:spcBef>
                <a:spcPts val="35"/>
              </a:spcBef>
              <a:buClr>
                <a:srgbClr val="552112"/>
              </a:buClr>
              <a:buFont typeface="Trebuchet MS"/>
              <a:buChar char="•"/>
            </a:pPr>
            <a:endParaRPr sz="1750">
              <a:latin typeface="Tahoma"/>
              <a:cs typeface="Tahoma"/>
            </a:endParaRPr>
          </a:p>
          <a:p>
            <a:pPr marL="661670" indent="-149860">
              <a:lnSpc>
                <a:spcPct val="100000"/>
              </a:lnSpc>
              <a:spcBef>
                <a:spcPts val="5"/>
              </a:spcBef>
              <a:buFont typeface="Trebuchet MS"/>
              <a:buChar char="•"/>
              <a:tabLst>
                <a:tab pos="662940"/>
              </a:tabLst>
            </a:pPr>
            <a:r>
              <a:rPr spc="-10"/>
              <a:t>проведение</a:t>
            </a:r>
            <a:r>
              <a:rPr spc="-30"/>
              <a:t> </a:t>
            </a:r>
            <a:r>
              <a:rPr spc="-45"/>
              <a:t>семинаров</a:t>
            </a:r>
            <a:r>
              <a:rPr spc="-45">
                <a:latin typeface="Trebuchet MS"/>
                <a:cs typeface="Trebuchet MS"/>
              </a:rPr>
              <a:t>,</a:t>
            </a:r>
            <a:r>
              <a:rPr spc="-175">
                <a:latin typeface="Trebuchet MS"/>
                <a:cs typeface="Trebuchet MS"/>
              </a:rPr>
              <a:t> </a:t>
            </a:r>
            <a:r>
              <a:rPr spc="-40"/>
              <a:t>конференций</a:t>
            </a:r>
            <a:r>
              <a:rPr spc="-40">
                <a:latin typeface="Trebuchet MS"/>
                <a:cs typeface="Trebuchet MS"/>
              </a:rPr>
              <a:t>,</a:t>
            </a:r>
            <a:r>
              <a:rPr spc="-170">
                <a:latin typeface="Trebuchet MS"/>
                <a:cs typeface="Trebuchet MS"/>
              </a:rPr>
              <a:t> </a:t>
            </a:r>
            <a:r>
              <a:rPr spc="-55"/>
              <a:t>форумов</a:t>
            </a:r>
            <a:r>
              <a:rPr spc="-55">
                <a:latin typeface="Trebuchet MS"/>
                <a:cs typeface="Trebuchet MS"/>
              </a:rPr>
              <a:t>,</a:t>
            </a:r>
            <a:r>
              <a:rPr spc="-175">
                <a:latin typeface="Trebuchet MS"/>
                <a:cs typeface="Trebuchet MS"/>
              </a:rPr>
              <a:t> </a:t>
            </a:r>
            <a:r>
              <a:rPr spc="-15"/>
              <a:t>круглых</a:t>
            </a:r>
            <a:r>
              <a:rPr spc="-40"/>
              <a:t> </a:t>
            </a:r>
            <a:r>
              <a:rPr spc="-70"/>
              <a:t>столов</a:t>
            </a:r>
            <a:r>
              <a:rPr spc="-70">
                <a:latin typeface="Trebuchet MS"/>
                <a:cs typeface="Trebuchet MS"/>
              </a:rPr>
              <a:t>,</a:t>
            </a:r>
            <a:r>
              <a:rPr spc="-175">
                <a:latin typeface="Trebuchet MS"/>
                <a:cs typeface="Trebuchet MS"/>
              </a:rPr>
              <a:t> </a:t>
            </a:r>
            <a:r>
              <a:rPr spc="-10"/>
              <a:t>обучающих</a:t>
            </a:r>
          </a:p>
          <a:p>
            <a:pPr marL="512445" marR="670560">
              <a:lnSpc>
                <a:spcPct val="150000"/>
              </a:lnSpc>
            </a:pPr>
            <a:r>
              <a:rPr spc="-5"/>
              <a:t>программ</a:t>
            </a:r>
            <a:r>
              <a:rPr spc="-35"/>
              <a:t> </a:t>
            </a:r>
            <a:r>
              <a:rPr spc="-65">
                <a:latin typeface="Trebuchet MS"/>
                <a:cs typeface="Trebuchet MS"/>
              </a:rPr>
              <a:t>(«</a:t>
            </a:r>
            <a:r>
              <a:rPr spc="-65"/>
              <a:t>Школа</a:t>
            </a:r>
            <a:r>
              <a:rPr spc="-20"/>
              <a:t> </a:t>
            </a:r>
            <a:r>
              <a:rPr spc="-25"/>
              <a:t>молодого</a:t>
            </a:r>
            <a:r>
              <a:rPr spc="-30"/>
              <a:t> </a:t>
            </a:r>
            <a:r>
              <a:rPr spc="-35"/>
              <a:t>предпринимателя</a:t>
            </a:r>
            <a:r>
              <a:rPr spc="-35">
                <a:latin typeface="Trebuchet MS"/>
                <a:cs typeface="Trebuchet MS"/>
              </a:rPr>
              <a:t>.</a:t>
            </a:r>
            <a:r>
              <a:rPr spc="-155">
                <a:latin typeface="Trebuchet MS"/>
                <a:cs typeface="Trebuchet MS"/>
              </a:rPr>
              <a:t> </a:t>
            </a:r>
            <a:r>
              <a:rPr spc="-5"/>
              <a:t>Бизнес</a:t>
            </a:r>
            <a:r>
              <a:rPr spc="-40"/>
              <a:t> </a:t>
            </a:r>
            <a:r>
              <a:rPr spc="-75"/>
              <a:t>молодых</a:t>
            </a:r>
            <a:r>
              <a:rPr spc="-75">
                <a:latin typeface="Trebuchet MS"/>
                <a:cs typeface="Trebuchet MS"/>
              </a:rPr>
              <a:t>»,</a:t>
            </a:r>
            <a:r>
              <a:rPr spc="-165">
                <a:latin typeface="Trebuchet MS"/>
                <a:cs typeface="Trebuchet MS"/>
              </a:rPr>
              <a:t> </a:t>
            </a:r>
            <a:r>
              <a:rPr spc="-10"/>
              <a:t>мероприятия </a:t>
            </a:r>
            <a:r>
              <a:rPr spc="-415"/>
              <a:t> </a:t>
            </a:r>
            <a:r>
              <a:rPr spc="-15"/>
              <a:t>проводимые</a:t>
            </a:r>
            <a:r>
              <a:rPr spc="-20"/>
              <a:t> </a:t>
            </a:r>
            <a:r>
              <a:rPr spc="-5"/>
              <a:t>в</a:t>
            </a:r>
            <a:r>
              <a:rPr spc="-55"/>
              <a:t> </a:t>
            </a:r>
            <a:r>
              <a:rPr spc="-10"/>
              <a:t>лекториях </a:t>
            </a:r>
            <a:r>
              <a:rPr spc="-5"/>
              <a:t>центра</a:t>
            </a:r>
            <a:r>
              <a:rPr spc="-50"/>
              <a:t> </a:t>
            </a:r>
            <a:r>
              <a:rPr spc="-40">
                <a:latin typeface="Trebuchet MS"/>
                <a:cs typeface="Trebuchet MS"/>
              </a:rPr>
              <a:t>«</a:t>
            </a:r>
            <a:r>
              <a:rPr spc="-40"/>
              <a:t>Мой</a:t>
            </a:r>
            <a:r>
              <a:rPr spc="-60"/>
              <a:t> </a:t>
            </a:r>
            <a:r>
              <a:rPr spc="-50"/>
              <a:t>бизнес</a:t>
            </a:r>
            <a:r>
              <a:rPr spc="-50">
                <a:latin typeface="Trebuchet MS"/>
                <a:cs typeface="Trebuchet MS"/>
              </a:rPr>
              <a:t>»)</a:t>
            </a:r>
          </a:p>
          <a:p>
            <a:pPr marL="499745">
              <a:lnSpc>
                <a:spcPct val="100000"/>
              </a:lnSpc>
              <a:spcBef>
                <a:spcPts val="15"/>
              </a:spcBef>
            </a:pPr>
            <a:endParaRPr sz="3200">
              <a:latin typeface="Trebuchet MS"/>
              <a:cs typeface="Trebuchet MS"/>
            </a:endParaRPr>
          </a:p>
          <a:p>
            <a:pPr marL="8312784" marR="5080">
              <a:lnSpc>
                <a:spcPts val="1630"/>
              </a:lnSpc>
            </a:pPr>
            <a:endParaRPr sz="1600">
              <a:latin typeface="Trebuchet MS"/>
              <a:cs typeface="Trebuchet MS"/>
            </a:endParaRPr>
          </a:p>
        </p:txBody>
      </p:sp>
      <p:pic>
        <p:nvPicPr>
          <p:cNvPr id="6" name="object 5">
            <a:extLst>
              <a:ext uri="{FF2B5EF4-FFF2-40B4-BE49-F238E27FC236}">
                <a16:creationId xmlns:a16="http://schemas.microsoft.com/office/drawing/2014/main" id="{B0A8A8AA-FDAD-4DBA-8F47-A73B58AD787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86198" y="5681472"/>
            <a:ext cx="1350263" cy="661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648623"/>
            <a:ext cx="8119110" cy="711541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231515" marR="5080" indent="-3219450">
              <a:lnSpc>
                <a:spcPts val="2450"/>
              </a:lnSpc>
              <a:spcBef>
                <a:spcPts val="540"/>
              </a:spcBef>
            </a:pPr>
            <a:r>
              <a:rPr spc="-20" err="1"/>
              <a:t>Консультации</a:t>
            </a:r>
            <a:r>
              <a:rPr spc="110"/>
              <a:t> </a:t>
            </a:r>
            <a:r>
              <a:rPr spc="-5" err="1"/>
              <a:t>Центра</a:t>
            </a:r>
            <a:r>
              <a:rPr spc="120"/>
              <a:t> </a:t>
            </a:r>
            <a:r>
              <a:rPr spc="-15"/>
              <a:t>поддержки</a:t>
            </a:r>
            <a:r>
              <a:rPr spc="145"/>
              <a:t> </a:t>
            </a:r>
            <a:r>
              <a:rPr spc="-10"/>
              <a:t>предпринимательства </a:t>
            </a:r>
            <a:r>
              <a:rPr spc="-525"/>
              <a:t> </a:t>
            </a:r>
            <a:r>
              <a:rPr spc="-5"/>
              <a:t>для</a:t>
            </a:r>
            <a:r>
              <a:rPr spc="125"/>
              <a:t> </a:t>
            </a:r>
            <a:r>
              <a:rPr>
                <a:solidFill>
                  <a:srgbClr val="FF0000"/>
                </a:solidFill>
              </a:rPr>
              <a:t>самозанятых</a:t>
            </a:r>
          </a:p>
        </p:txBody>
      </p:sp>
      <p:pic>
        <p:nvPicPr>
          <p:cNvPr id="4" name="object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1671827" cy="5437632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796B98B-9279-49FF-B88A-DAF0BCA4F88B}"/>
              </a:ext>
            </a:extLst>
          </p:cNvPr>
          <p:cNvSpPr/>
          <p:nvPr/>
        </p:nvSpPr>
        <p:spPr>
          <a:xfrm>
            <a:off x="1604049" y="2186929"/>
            <a:ext cx="4400532" cy="1407619"/>
          </a:xfrm>
          <a:prstGeom prst="roundRect">
            <a:avLst/>
          </a:prstGeom>
          <a:solidFill>
            <a:srgbClr val="F1E2D3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Консультации по вопросам государственной поддержки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D6C9A61-6401-4281-8659-0372056A6D12}"/>
              </a:ext>
            </a:extLst>
          </p:cNvPr>
          <p:cNvSpPr/>
          <p:nvPr/>
        </p:nvSpPr>
        <p:spPr>
          <a:xfrm>
            <a:off x="1524000" y="4086189"/>
            <a:ext cx="4400532" cy="1407619"/>
          </a:xfrm>
          <a:prstGeom prst="roundRect">
            <a:avLst/>
          </a:prstGeom>
          <a:solidFill>
            <a:srgbClr val="EDD9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Консультации по</a:t>
            </a:r>
            <a:r>
              <a:rPr kumimoji="0" lang="ru-RU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вопросам</a:t>
            </a:r>
            <a:r>
              <a:rPr kumimoji="0" lang="ru-RU" sz="18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финансового</a:t>
            </a:r>
            <a:r>
              <a:rPr kumimoji="0" lang="ru-RU" sz="1800" b="0" i="0" u="none" strike="noStrike" kern="1200" cap="none" spc="-8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планирования</a:t>
            </a: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0FCA1498-49A9-4493-8DDA-24632BB4790E}"/>
              </a:ext>
            </a:extLst>
          </p:cNvPr>
          <p:cNvSpPr/>
          <p:nvPr/>
        </p:nvSpPr>
        <p:spPr>
          <a:xfrm>
            <a:off x="6858000" y="2186929"/>
            <a:ext cx="4400532" cy="1407619"/>
          </a:xfrm>
          <a:prstGeom prst="roundRect">
            <a:avLst/>
          </a:prstGeom>
          <a:solidFill>
            <a:srgbClr val="F1E2D3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Консультации по вопросам    маркетингового сопровождения деятельности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48124A38-9B72-45E6-807D-BED93AA2BCDB}"/>
              </a:ext>
            </a:extLst>
          </p:cNvPr>
          <p:cNvSpPr/>
          <p:nvPr/>
        </p:nvSpPr>
        <p:spPr>
          <a:xfrm>
            <a:off x="6858000" y="4101704"/>
            <a:ext cx="4400532" cy="1407619"/>
          </a:xfrm>
          <a:prstGeom prst="roundRect">
            <a:avLst/>
          </a:prstGeom>
          <a:solidFill>
            <a:srgbClr val="EDD9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Консультации по вопросам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 правового</a:t>
            </a:r>
            <a:r>
              <a:rPr kumimoji="0" lang="ru-RU" sz="1800" b="0" i="0" u="none" strike="noStrike" kern="1200" cap="none" spc="-9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обеспечения</a:t>
            </a:r>
            <a:r>
              <a:rPr kumimoji="0" lang="ru-RU" sz="1800" b="0" i="0" u="none" strike="noStrike" kern="1200" cap="none" spc="-3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деятельности</a:t>
            </a:r>
            <a:endParaRPr kumimoji="0" lang="ru-RU" sz="1800" b="0" i="0" u="none" strike="noStrike" kern="1200" cap="none" spc="-5" normalizeH="0" baseline="0" noProof="0">
              <a:ln>
                <a:noFill/>
              </a:ln>
              <a:solidFill>
                <a:srgbClr val="552112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11" name="object 5">
            <a:extLst>
              <a:ext uri="{FF2B5EF4-FFF2-40B4-BE49-F238E27FC236}">
                <a16:creationId xmlns:a16="http://schemas.microsoft.com/office/drawing/2014/main" id="{F4784853-8F32-440B-8E48-F119C9D824E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0583400" y="5878669"/>
            <a:ext cx="1350263" cy="661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30B5D-5D7D-4866-94F9-4F47F57E0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397" y="628524"/>
            <a:ext cx="7415403" cy="819275"/>
          </a:xfrm>
        </p:spPr>
        <p:txBody>
          <a:bodyPr/>
          <a:lstStyle/>
          <a:p>
            <a:pPr algn="ctr"/>
            <a:r>
              <a:rPr lang="ru-RU"/>
              <a:t>Услуги Центра поддержки предпринимательства для </a:t>
            </a:r>
            <a:r>
              <a:rPr lang="ru-RU">
                <a:solidFill>
                  <a:srgbClr val="FF0000"/>
                </a:solidFill>
              </a:rPr>
              <a:t>самозанятых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A1D1A9-2262-4A0B-8FD3-2BF54DEBF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9861" y="2136258"/>
            <a:ext cx="4683975" cy="3749744"/>
          </a:xfrm>
        </p:spPr>
        <p:txBody>
          <a:bodyPr/>
          <a:lstStyle/>
          <a:p>
            <a:pPr marL="12699" marR="0" lvl="0" algn="l" defTabSz="914400" rtl="0" eaLnBrk="1" fontAlgn="auto" latinLnBrk="0" hangingPunct="1">
              <a:lnSpc>
                <a:spcPct val="100000"/>
              </a:lnSpc>
              <a:spcBef>
                <a:spcPts val="1245"/>
              </a:spcBef>
              <a:spcAft>
                <a:spcPct val="0"/>
              </a:spcAft>
              <a:buClrTx/>
              <a:buSzTx/>
              <a:tabLst>
                <a:tab pos="104139"/>
              </a:tabLst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з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да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ние</a:t>
            </a:r>
            <a:r>
              <a:rPr kumimoji="0" lang="ru-RU" sz="20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фирменно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lang="ru-RU" sz="2000" b="0" i="0" u="none" strike="noStrike" kern="1200" cap="none" spc="-8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стиля</a:t>
            </a: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699" marR="0" lvl="0" algn="l" defTabSz="914400" rtl="0" eaLnBrk="1" fontAlgn="auto" latinLnBrk="0" hangingPunct="1">
              <a:lnSpc>
                <a:spcPct val="100000"/>
              </a:lnSpc>
              <a:spcBef>
                <a:spcPts val="815"/>
              </a:spcBef>
              <a:spcAft>
                <a:spcPct val="0"/>
              </a:spcAft>
              <a:buClrTx/>
              <a:buSzTx/>
              <a:tabLst>
                <a:tab pos="104139"/>
              </a:tabLst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з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да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ние</a:t>
            </a:r>
            <a:r>
              <a:rPr kumimoji="0" lang="ru-RU" sz="20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2000" b="0" i="0" u="none" strike="noStrike" kern="1200" cap="none" spc="-5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пу</a:t>
            </a:r>
            <a:r>
              <a:rPr kumimoji="0" lang="ru-RU" sz="20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л</a:t>
            </a:r>
            <a:r>
              <a:rPr kumimoji="0" lang="ru-RU" sz="20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20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ац</a:t>
            </a:r>
            <a:r>
              <a:rPr kumimoji="0" lang="ru-RU" sz="20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я</a:t>
            </a:r>
            <a:r>
              <a:rPr kumimoji="0" lang="ru-RU" sz="2000" b="0" i="0" u="none" strike="noStrike" kern="1200" cap="none" spc="-8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44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W</a:t>
            </a:r>
            <a:r>
              <a:rPr kumimoji="0" lang="ru-RU" sz="2000" b="0" i="0" u="none" strike="noStrike" kern="1200" cap="none" spc="-2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E</a:t>
            </a:r>
            <a:r>
              <a:rPr kumimoji="0" lang="ru-RU" sz="2000" b="0" i="0" u="none" strike="noStrike" kern="1200" cap="none" spc="-2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B</a:t>
            </a:r>
            <a:r>
              <a:rPr kumimoji="0" lang="ru-RU" sz="2000" b="0" i="0" u="none" strike="noStrike" kern="1200" cap="none" spc="-1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-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са</a:t>
            </a:r>
            <a:r>
              <a:rPr kumimoji="0" lang="ru-RU" sz="20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й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699" marR="0" lvl="0" algn="l" defTabSz="914400" rtl="0" eaLnBrk="1" fontAlgn="auto" latinLnBrk="0" hangingPunct="1">
              <a:lnSpc>
                <a:spcPct val="100000"/>
              </a:lnSpc>
              <a:spcBef>
                <a:spcPts val="830"/>
              </a:spcBef>
              <a:spcAft>
                <a:spcPct val="0"/>
              </a:spcAft>
              <a:buClrTx/>
              <a:buSzTx/>
              <a:tabLst>
                <a:tab pos="104139"/>
              </a:tabLst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пров</a:t>
            </a:r>
            <a:r>
              <a:rPr kumimoji="0" lang="ru-RU" sz="20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ение</a:t>
            </a:r>
            <a:r>
              <a:rPr kumimoji="0" lang="ru-RU" sz="20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мар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20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lang="ru-RU" sz="20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lang="ru-RU" sz="2000" b="0" i="0" u="none" strike="noStrike" kern="1200" cap="none" spc="-8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сл</a:t>
            </a:r>
            <a:r>
              <a:rPr kumimoji="0" lang="ru-RU" sz="20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ов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ан</a:t>
            </a:r>
            <a:r>
              <a:rPr kumimoji="0" lang="ru-RU" sz="20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я</a:t>
            </a:r>
          </a:p>
          <a:p>
            <a:pPr marL="12699" marR="0" lvl="0" indent="0" algn="l" defTabSz="914400" rtl="0" eaLnBrk="1" fontAlgn="auto" latinLnBrk="0" hangingPunct="1">
              <a:lnSpc>
                <a:spcPct val="100000"/>
              </a:lnSpc>
              <a:spcBef>
                <a:spcPts val="815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139"/>
              </a:tabLst>
              <a:defRPr/>
            </a:pP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раз</a:t>
            </a:r>
            <a:r>
              <a:rPr kumimoji="0" lang="ru-RU" sz="20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аб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от</a:t>
            </a:r>
            <a:r>
              <a:rPr kumimoji="0" lang="ru-RU" sz="20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r>
              <a:rPr kumimoji="0" lang="ru-RU" sz="2000" b="0" i="0" u="none" strike="noStrike" kern="1200" cap="none" spc="-7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бизнес</a:t>
            </a:r>
            <a:r>
              <a:rPr kumimoji="0" lang="ru-RU" sz="2000" b="0" i="0" u="none" strike="noStrike" kern="1200" cap="none" spc="-1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-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плана</a:t>
            </a:r>
            <a:r>
              <a:rPr kumimoji="0" lang="ru-RU" sz="2000" b="0" i="0" u="none" strike="noStrike" kern="1200" cap="none" spc="-10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для</a:t>
            </a:r>
            <a:r>
              <a:rPr kumimoji="0" lang="ru-RU" sz="20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соис</a:t>
            </a:r>
            <a:r>
              <a:rPr kumimoji="0" lang="ru-RU" sz="20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ания</a:t>
            </a:r>
            <a:r>
              <a:rPr kumimoji="0" lang="ru-RU" sz="20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инвес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иций</a:t>
            </a:r>
          </a:p>
          <a:p>
            <a:pPr marL="12699" algn="l" rtl="0">
              <a:spcBef>
                <a:spcPts val="815"/>
              </a:spcBef>
              <a:tabLst>
                <a:tab pos="104139"/>
              </a:tabLst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помощь</a:t>
            </a:r>
            <a:r>
              <a:rPr kumimoji="0" lang="ru-RU" sz="2000" b="0" i="0" u="none" strike="noStrike" kern="1200" cap="none" spc="-7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</a:t>
            </a:r>
            <a:r>
              <a:rPr kumimoji="0" lang="ru-RU" sz="20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вы</a:t>
            </a:r>
            <a:r>
              <a:rPr kumimoji="0" lang="ru-RU" sz="2000" b="0" i="0" u="none" strike="noStrike" kern="1200" cap="none" spc="-3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х</a:t>
            </a:r>
            <a:r>
              <a:rPr kumimoji="0" lang="ru-RU" sz="2000" b="0" i="0" u="none" strike="noStrike" kern="1200" cap="none" spc="-4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20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на</a:t>
            </a:r>
            <a:r>
              <a:rPr kumimoji="0" lang="ru-RU" sz="20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пл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йсы</a:t>
            </a:r>
          </a:p>
          <a:p>
            <a:pPr marL="12699" algn="l" rtl="0">
              <a:spcBef>
                <a:spcPts val="815"/>
              </a:spcBef>
              <a:tabLst>
                <a:tab pos="104139"/>
              </a:tabLst>
              <a:defRPr/>
            </a:pPr>
            <a:r>
              <a:rPr lang="ru-RU" sz="2000" kern="1200"/>
              <a:t>п</a:t>
            </a:r>
            <a:r>
              <a:rPr kumimoji="0" lang="ru-RU" sz="2000" b="0" i="0" u="none" strike="noStrike" kern="1200" cap="none" spc="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олучение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ЭЦП</a:t>
            </a:r>
          </a:p>
          <a:p>
            <a:pPr marL="12699" marR="0" lvl="0" indent="0" algn="l" defTabSz="914400" rtl="0" eaLnBrk="1" fontAlgn="auto" latinLnBrk="0" hangingPunct="1">
              <a:lnSpc>
                <a:spcPct val="100000"/>
              </a:lnSpc>
              <a:spcBef>
                <a:spcPts val="815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139"/>
              </a:tabLst>
              <a:defRPr/>
            </a:pP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699" marR="0" lvl="0" algn="l" defTabSz="914400" rtl="0" eaLnBrk="1" fontAlgn="auto" latinLnBrk="0" hangingPunct="1">
              <a:lnSpc>
                <a:spcPct val="100000"/>
              </a:lnSpc>
              <a:spcBef>
                <a:spcPts val="830"/>
              </a:spcBef>
              <a:spcAft>
                <a:spcPct val="0"/>
              </a:spcAft>
              <a:buClrTx/>
              <a:buSzTx/>
              <a:tabLst>
                <a:tab pos="104139"/>
              </a:tabLst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endParaRPr lang="ru-RU"/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C80882EF-5499-4B70-83D9-03B6890C6B6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33400"/>
            <a:ext cx="1671827" cy="54376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583D31-F6D6-46F0-A518-0C20271CD1A2}"/>
              </a:ext>
            </a:extLst>
          </p:cNvPr>
          <p:cNvSpPr txBox="1"/>
          <p:nvPr/>
        </p:nvSpPr>
        <p:spPr>
          <a:xfrm>
            <a:off x="2614696" y="4908510"/>
            <a:ext cx="78234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обеспечение участия самозанятых в </a:t>
            </a:r>
            <a:r>
              <a:rPr kumimoji="0" lang="ru-RU" sz="2000" b="0" i="0" u="none" strike="noStrike" kern="1200" cap="none" spc="-1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выставочно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-ярмарочных и </a:t>
            </a:r>
            <a:r>
              <a:rPr kumimoji="0" lang="ru-RU" sz="2000" b="0" i="0" u="none" strike="noStrike" kern="1200" cap="none" spc="-1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конгрессных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мероприятиях на  территории Российской Федерации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3A84C6D-B7EC-49DD-9318-83C5EC79F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310" y="2136258"/>
            <a:ext cx="365792" cy="3596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0536915-3218-43F6-85B4-6F3228AB98ED}"/>
              </a:ext>
            </a:extLst>
          </p:cNvPr>
          <p:cNvSpPr txBox="1"/>
          <p:nvPr/>
        </p:nvSpPr>
        <p:spPr>
          <a:xfrm>
            <a:off x="6986726" y="2070306"/>
            <a:ext cx="504559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0" lvl="0" indent="0" algn="l" defTabSz="914400" rtl="0" eaLnBrk="1" fontAlgn="auto" latinLnBrk="0" hangingPunct="1">
              <a:lnSpc>
                <a:spcPct val="100000"/>
              </a:lnSpc>
              <a:spcBef>
                <a:spcPts val="819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139"/>
              </a:tabLst>
              <a:defRPr/>
            </a:pPr>
            <a:r>
              <a:rPr lang="ru-RU" sz="2000">
                <a:solidFill>
                  <a:srgbClr val="552112"/>
                </a:solidFill>
                <a:latin typeface="Calibri"/>
                <a:cs typeface="Calibri"/>
              </a:rPr>
              <a:t>и</a:t>
            </a:r>
            <a:r>
              <a:rPr kumimoji="0" lang="ru-RU" sz="2000" b="0" i="0" u="none" strike="noStrike" kern="1200" cap="none" spc="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</a:t>
            </a:r>
            <a:r>
              <a:rPr kumimoji="0" lang="ru-RU" sz="2000" b="0" i="0" u="none" strike="noStrike" kern="1200" cap="none" spc="-2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2000" b="0" i="0" u="none" strike="noStrike" kern="1200" cap="none" spc="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ернет</a:t>
            </a:r>
            <a:r>
              <a:rPr lang="ru-RU" sz="2000" spc="-70">
                <a:solidFill>
                  <a:srgbClr val="552112"/>
                </a:solidFill>
                <a:latin typeface="Calibri"/>
                <a:cs typeface="Calibri"/>
              </a:rPr>
              <a:t>-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мар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20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699" marR="0" lvl="0" indent="0" algn="l" defTabSz="914400" rtl="0" eaLnBrk="1" fontAlgn="auto" latinLnBrk="0" hangingPunct="1">
              <a:lnSpc>
                <a:spcPct val="10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139"/>
              </a:tabLst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</a:t>
            </a:r>
            <a:r>
              <a:rPr kumimoji="0" lang="ru-RU" sz="20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оста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лен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ие</a:t>
            </a:r>
            <a:r>
              <a:rPr kumimoji="0" lang="ru-RU" sz="2000" b="0" i="0" u="none" strike="noStrike" kern="1200" cap="none" spc="-7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мест</a:t>
            </a:r>
            <a:r>
              <a:rPr kumimoji="0" lang="ru-RU" sz="2000" b="0" i="0" u="none" strike="noStrike" kern="1200" cap="none" spc="-5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</a:t>
            </a:r>
            <a:r>
              <a:rPr kumimoji="0" lang="ru-RU" sz="20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частных</a:t>
            </a:r>
            <a:r>
              <a:rPr kumimoji="0" lang="ru-RU" sz="20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ов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оркингах</a:t>
            </a: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699" marR="0" lvl="0" indent="0" algn="l" defTabSz="914400" rtl="0" eaLnBrk="1" fontAlgn="auto" latinLnBrk="0" hangingPunct="1">
              <a:lnSpc>
                <a:spcPct val="100000"/>
              </a:lnSpc>
              <a:spcBef>
                <a:spcPts val="82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139"/>
              </a:tabLst>
              <a:defRPr/>
            </a:pP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проведение</a:t>
            </a:r>
            <a:r>
              <a:rPr kumimoji="0" lang="ru-RU" sz="20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3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семинаров</a:t>
            </a:r>
            <a:r>
              <a:rPr kumimoji="0" lang="ru-RU" sz="2000" b="0" i="0" u="none" strike="noStrike" kern="1200" cap="none" spc="-3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,</a:t>
            </a:r>
            <a:r>
              <a:rPr kumimoji="0" lang="ru-RU" sz="2000" b="0" i="0" u="none" strike="noStrike" kern="1200" cap="none" spc="-18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 </a:t>
            </a:r>
            <a:r>
              <a:rPr kumimoji="0" lang="ru-RU" sz="20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конференций</a:t>
            </a:r>
            <a:r>
              <a:rPr kumimoji="0" lang="ru-RU" sz="20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,</a:t>
            </a:r>
            <a:r>
              <a:rPr kumimoji="0" lang="ru-RU" sz="2000" b="0" i="0" u="none" strike="noStrike" kern="1200" cap="none" spc="-1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 </a:t>
            </a:r>
            <a:r>
              <a:rPr kumimoji="0" lang="ru-RU" sz="2000" b="0" i="0" u="none" strike="noStrike" kern="1200" cap="none" spc="-4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форумов</a:t>
            </a:r>
            <a:r>
              <a:rPr kumimoji="0" lang="ru-RU" sz="2000" b="0" i="0" u="none" strike="noStrike" kern="1200" cap="none" spc="-4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,</a:t>
            </a:r>
            <a:r>
              <a:rPr kumimoji="0" lang="ru-RU" sz="2000" b="0" i="0" u="none" strike="noStrike" kern="1200" cap="none" spc="-19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 </a:t>
            </a:r>
            <a:r>
              <a:rPr kumimoji="0" lang="ru-RU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круглых</a:t>
            </a:r>
            <a:r>
              <a:rPr kumimoji="0" lang="ru-RU" sz="20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столов</a:t>
            </a: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699" marR="0" lvl="0" indent="0" algn="l" defTabSz="914400" rtl="0" eaLnBrk="1" fontAlgn="auto" latinLnBrk="0" hangingPunct="1">
              <a:lnSpc>
                <a:spcPct val="100000"/>
              </a:lnSpc>
              <a:spcBef>
                <a:spcPts val="815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139"/>
              </a:tabLst>
              <a:defRPr/>
            </a:pP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бизнес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-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план</a:t>
            </a:r>
            <a:r>
              <a:rPr kumimoji="0" lang="ru-RU" sz="20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для</a:t>
            </a:r>
            <a:r>
              <a:rPr kumimoji="0" lang="ru-RU" sz="20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Фонда</a:t>
            </a:r>
            <a:r>
              <a:rPr kumimoji="0" lang="ru-RU" sz="2000" b="0" i="0" u="none" strike="noStrike" kern="1200" cap="none" spc="-5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микрофинансирования</a:t>
            </a:r>
            <a:r>
              <a:rPr kumimoji="0" lang="ru-RU" sz="20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Краснодарского</a:t>
            </a:r>
            <a:r>
              <a:rPr kumimoji="0" lang="ru-RU" sz="2000" b="0" i="0" u="none" strike="noStrike" kern="1200" cap="none" spc="-7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края</a:t>
            </a:r>
            <a:r>
              <a:rPr kumimoji="0" lang="ru-RU" sz="20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</a:t>
            </a:r>
            <a:r>
              <a:rPr kumimoji="0" lang="ru-RU" sz="2000" b="0" i="0" u="none" strike="noStrike" kern="1200" cap="none" spc="-4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программе</a:t>
            </a:r>
            <a:r>
              <a:rPr kumimoji="0" lang="ru-RU" sz="2000" b="0" i="0" u="none" strike="noStrike" kern="1200" cap="none" spc="-8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«</a:t>
            </a:r>
            <a:r>
              <a:rPr kumimoji="0" lang="ru-RU" sz="20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Самозанятый</a:t>
            </a:r>
            <a:r>
              <a:rPr kumimoji="0" lang="ru-RU" sz="20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»</a:t>
            </a: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49975E2-1B07-43C4-8FF4-528675498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931" y="2547598"/>
            <a:ext cx="365792" cy="35969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61FCA29-0774-4C6F-A0C1-39F409F03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4030" y="2114393"/>
            <a:ext cx="365792" cy="35969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5BC081C-E98F-4E40-B5E1-FC1A44DEA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863" y="2987883"/>
            <a:ext cx="365792" cy="35969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CEBBEF9-1F1F-4306-B40A-96EC3C57A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092" y="3428168"/>
            <a:ext cx="365792" cy="359695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C5A77D9-DA4A-499B-A9F4-C6896A408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636" y="2487767"/>
            <a:ext cx="365792" cy="359695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DDA64AD-223D-4790-9776-8A8E79673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923" y="2968405"/>
            <a:ext cx="388393" cy="38191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B6E5180-BAFC-458A-80EE-E4533C83F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202" y="3613136"/>
            <a:ext cx="365792" cy="359695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179692C-6E84-492E-80C0-7B7DC8592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847" y="4960144"/>
            <a:ext cx="365792" cy="359695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859221F-9CD7-42F3-A4F8-36423910D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118" y="4079467"/>
            <a:ext cx="365792" cy="35969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8E3CC7-47F6-4BBF-AC00-16756D356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056" y="4519752"/>
            <a:ext cx="365792" cy="359695"/>
          </a:xfrm>
          <a:prstGeom prst="rect">
            <a:avLst/>
          </a:prstGeom>
        </p:spPr>
      </p:pic>
      <p:pic>
        <p:nvPicPr>
          <p:cNvPr id="23" name="object 5">
            <a:extLst>
              <a:ext uri="{FF2B5EF4-FFF2-40B4-BE49-F238E27FC236}">
                <a16:creationId xmlns:a16="http://schemas.microsoft.com/office/drawing/2014/main" id="{0548022B-90C6-4E37-80EC-D8F2743DF2D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0312139" y="5724552"/>
            <a:ext cx="1350263" cy="6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01824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/>
          <p:nvPr/>
        </p:nvSpPr>
        <p:spPr>
          <a:xfrm>
            <a:off x="2552009" y="2209800"/>
            <a:ext cx="4580764" cy="27526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Calibri"/>
            </a:endParaRP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76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70180"/>
              </a:tabLst>
              <a:defRPr/>
            </a:pP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государственной</a:t>
            </a:r>
            <a:r>
              <a:rPr kumimoji="0" lang="ru-RU" sz="2000" b="0" i="0" u="none" strike="noStrike" kern="1200" cap="none" spc="-10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поддержки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76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70180"/>
              </a:tabLst>
              <a:defRPr/>
            </a:pPr>
            <a:r>
              <a:rPr kumimoji="0" lang="ru-RU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финансового планирования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70180"/>
              </a:tabLst>
              <a:defRPr/>
            </a:pPr>
            <a:r>
              <a:rPr kumimoji="0" sz="20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маркетингового</a:t>
            </a:r>
            <a:r>
              <a:rPr kumimoji="0" sz="2000" b="0" i="0" u="none" strike="noStrike" kern="1200" cap="none" spc="-10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сопровождения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75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70180"/>
              </a:tabLst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правово</a:t>
            </a:r>
            <a:r>
              <a:rPr kumimoji="0" sz="20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sz="2000" b="0" i="0" u="none" strike="noStrike" kern="1200" cap="none" spc="-10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харак</a:t>
            </a:r>
            <a:r>
              <a:rPr kumimoji="0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ера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75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70180"/>
              </a:tabLst>
              <a:defRPr/>
            </a:pPr>
            <a:r>
              <a:rPr kumimoji="0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патентно</a:t>
            </a:r>
            <a:r>
              <a:rPr kumimoji="0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-</a:t>
            </a:r>
            <a:r>
              <a:rPr kumimoji="0" sz="20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лицензионного</a:t>
            </a:r>
            <a:r>
              <a:rPr kumimoji="0" sz="2000" b="0" i="0" u="none" strike="noStrike" kern="1200" cap="none" spc="-5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характера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70180"/>
              </a:tabLst>
              <a:defRPr/>
            </a:pPr>
            <a:r>
              <a:rPr kumimoji="0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тр</a:t>
            </a:r>
            <a:r>
              <a:rPr kumimoji="0" sz="2000" b="0" i="0" u="none" strike="noStrike" kern="1200" cap="none" spc="-7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у</a:t>
            </a:r>
            <a:r>
              <a:rPr kumimoji="0" sz="20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ово</a:t>
            </a: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sz="2000" b="0" i="0" u="none" strike="noStrike" kern="1200" cap="none" spc="-1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за</a:t>
            </a:r>
            <a:r>
              <a:rPr kumimoji="0" sz="2000" b="0" i="0" u="none" strike="noStrike" kern="1200" cap="none" spc="-3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sz="2000" b="0" i="0" u="none" strike="noStrike" kern="1200" cap="none" spc="-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sz="2000" b="0" i="0" u="none" strike="noStrike" kern="1200" cap="none" spc="-1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</a:t>
            </a:r>
            <a:r>
              <a:rPr kumimoji="0" sz="2000" b="0" i="0" u="none" strike="noStrike" kern="1200" cap="none" spc="-6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sz="2000" b="0" i="0" u="none" strike="noStrike" kern="1200" cap="none" spc="-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да</a:t>
            </a:r>
            <a:r>
              <a:rPr kumimoji="0" sz="2000" b="0" i="0" u="none" strike="noStrike" kern="1200" cap="none" spc="-1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sz="2000" b="0" i="0" u="none" strike="noStrike" kern="1200" cap="none" spc="-4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sz="2000" b="0" i="0" u="none" strike="noStrike" kern="1200" cap="none" spc="-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л</a:t>
            </a:r>
            <a:r>
              <a:rPr kumimoji="0" sz="2000" b="0" i="0" u="none" strike="noStrike" kern="1200" cap="none" spc="-1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ь</a:t>
            </a:r>
            <a:r>
              <a:rPr kumimoji="0" sz="2000" b="0" i="0" u="none" strike="noStrike" kern="1200" cap="none" spc="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ство</a:t>
            </a:r>
            <a:r>
              <a:rPr kumimoji="0" sz="2000" b="0" i="0" u="none" strike="noStrike" kern="1200" cap="none" spc="-8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РФ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4669" y="555497"/>
            <a:ext cx="7582534" cy="70231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481580" marR="5080" indent="-2469515">
              <a:lnSpc>
                <a:spcPts val="2450"/>
              </a:lnSpc>
              <a:spcBef>
                <a:spcPts val="540"/>
              </a:spcBef>
            </a:pPr>
            <a:r>
              <a:rPr spc="-20"/>
              <a:t>Консультации </a:t>
            </a:r>
            <a:r>
              <a:rPr spc="-5"/>
              <a:t>Центра </a:t>
            </a:r>
            <a:r>
              <a:rPr spc="-15"/>
              <a:t>поддержки</a:t>
            </a:r>
            <a:r>
              <a:rPr spc="-10"/>
              <a:t> предпринимательства </a:t>
            </a:r>
            <a:r>
              <a:rPr spc="-530"/>
              <a:t> </a:t>
            </a:r>
            <a:r>
              <a:rPr spc="-5"/>
              <a:t>для</a:t>
            </a:r>
            <a:r>
              <a:rPr spc="125"/>
              <a:t> </a:t>
            </a:r>
            <a:r>
              <a:rPr spc="-5">
                <a:solidFill>
                  <a:srgbClr val="FF0000"/>
                </a:solidFill>
              </a:rPr>
              <a:t>субъектов</a:t>
            </a:r>
            <a:r>
              <a:rPr spc="11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МСП</a:t>
            </a:r>
          </a:p>
        </p:txBody>
      </p:sp>
      <p:pic>
        <p:nvPicPr>
          <p:cNvPr id="4" name="object 4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" y="601980"/>
            <a:ext cx="1673352" cy="54376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928143-A4B8-4C5D-9DDF-146E9ADB6B8F}"/>
              </a:ext>
            </a:extLst>
          </p:cNvPr>
          <p:cNvSpPr txBox="1"/>
          <p:nvPr/>
        </p:nvSpPr>
        <p:spPr>
          <a:xfrm>
            <a:off x="1816585" y="2009745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Консультации</a:t>
            </a:r>
            <a:r>
              <a:rPr kumimoji="0" lang="ru-RU" sz="2000" b="0" i="0" u="none" strike="noStrike" kern="1200" cap="none" spc="-8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</a:t>
            </a:r>
            <a:r>
              <a:rPr kumimoji="0" lang="ru-RU" sz="2000" b="0" i="0" u="none" strike="noStrike" kern="1200" cap="none" spc="-9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2000" b="0" i="0" u="none" strike="noStrike" kern="1200" cap="none" spc="-4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вопросам</a:t>
            </a:r>
            <a:r>
              <a:rPr kumimoji="0" lang="ru-RU" sz="2000" b="0" i="0" u="none" strike="noStrike" kern="1200" cap="none" spc="-4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:</a:t>
            </a:r>
          </a:p>
        </p:txBody>
      </p:sp>
      <p:pic>
        <p:nvPicPr>
          <p:cNvPr id="8" name="object 5">
            <a:extLst>
              <a:ext uri="{FF2B5EF4-FFF2-40B4-BE49-F238E27FC236}">
                <a16:creationId xmlns:a16="http://schemas.microsoft.com/office/drawing/2014/main" id="{2C864C6F-B6CC-41F5-AA8A-453C702E95D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572630" y="5708904"/>
            <a:ext cx="1350263" cy="661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5396" y="516420"/>
            <a:ext cx="6601205" cy="70231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990725" marR="5080" indent="-1978660">
              <a:lnSpc>
                <a:spcPts val="2450"/>
              </a:lnSpc>
              <a:spcBef>
                <a:spcPts val="540"/>
              </a:spcBef>
            </a:pPr>
            <a:r>
              <a:rPr spc="-30"/>
              <a:t>Услуги</a:t>
            </a:r>
            <a:r>
              <a:rPr spc="125"/>
              <a:t> </a:t>
            </a:r>
            <a:r>
              <a:rPr spc="-5"/>
              <a:t>Центра</a:t>
            </a:r>
            <a:r>
              <a:rPr spc="120"/>
              <a:t> </a:t>
            </a:r>
            <a:r>
              <a:rPr spc="-15"/>
              <a:t>поддержки</a:t>
            </a:r>
            <a:r>
              <a:rPr spc="145"/>
              <a:t> </a:t>
            </a:r>
            <a:r>
              <a:rPr spc="-10"/>
              <a:t>предпринимательства </a:t>
            </a:r>
            <a:r>
              <a:rPr spc="-525"/>
              <a:t> </a:t>
            </a:r>
            <a:r>
              <a:rPr spc="-5"/>
              <a:t>для</a:t>
            </a:r>
            <a:r>
              <a:rPr spc="125"/>
              <a:t> </a:t>
            </a:r>
            <a:r>
              <a:rPr spc="-5">
                <a:solidFill>
                  <a:srgbClr val="FF0000"/>
                </a:solidFill>
              </a:rPr>
              <a:t>субъектов</a:t>
            </a:r>
            <a:r>
              <a:rPr spc="11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МСП</a:t>
            </a:r>
          </a:p>
        </p:txBody>
      </p:sp>
      <p:pic>
        <p:nvPicPr>
          <p:cNvPr id="4" name="object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74548"/>
            <a:ext cx="1671827" cy="543763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600198" y="1681106"/>
            <a:ext cx="4862746" cy="2950167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98449" marR="0" lvl="0" indent="-285750" algn="l" defTabSz="914400" rtl="0" eaLnBrk="1" fontAlgn="auto" latinLnBrk="0" hangingPunct="1">
              <a:lnSpc>
                <a:spcPct val="100000"/>
              </a:lnSpc>
              <a:spcBef>
                <a:spcPts val="92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</a:t>
            </a: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з</a:t>
            </a:r>
            <a:r>
              <a:rPr kumimoji="0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да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ние</a:t>
            </a:r>
            <a:r>
              <a:rPr kumimoji="0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фирменно</a:t>
            </a:r>
            <a:r>
              <a:rPr kumimoji="0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sz="1800" b="0" i="0" u="none" strike="noStrike" kern="1200" cap="none" spc="-8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стиля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8449" marR="0" lvl="0" indent="-285750" algn="l" defTabSz="914400" rtl="0" eaLnBrk="1" fontAlgn="auto" latinLnBrk="0" hangingPunct="1">
              <a:lnSpc>
                <a:spcPct val="100000"/>
              </a:lnSpc>
              <a:spcBef>
                <a:spcPts val="83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</a:t>
            </a: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з</a:t>
            </a:r>
            <a:r>
              <a:rPr kumimoji="0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да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ние</a:t>
            </a:r>
            <a:r>
              <a:rPr kumimoji="0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sz="1800" b="0" i="0" u="none" strike="noStrike" kern="1200" cap="none" spc="-5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пу</a:t>
            </a:r>
            <a:r>
              <a:rPr kumimoji="0" sz="18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</a:t>
            </a:r>
            <a:r>
              <a:rPr kumimoji="0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л</a:t>
            </a:r>
            <a:r>
              <a:rPr kumimoji="0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sz="18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ац</a:t>
            </a:r>
            <a:r>
              <a:rPr kumimoji="0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я</a:t>
            </a:r>
            <a:r>
              <a:rPr kumimoji="0" sz="1800" b="0" i="0" u="none" strike="noStrike" kern="1200" cap="none" spc="-9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44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W</a:t>
            </a:r>
            <a:r>
              <a:rPr kumimoji="0" sz="1800" b="0" i="0" u="none" strike="noStrike" kern="1200" cap="none" spc="-2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E</a:t>
            </a:r>
            <a:r>
              <a:rPr kumimoji="0" sz="1800" b="0" i="0" u="none" strike="noStrike" kern="1200" cap="none" spc="-2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B</a:t>
            </a:r>
            <a:r>
              <a:rPr kumimoji="0" sz="1800" b="0" i="0" u="none" strike="noStrike" kern="1200" cap="none" spc="-1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-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са</a:t>
            </a:r>
            <a:r>
              <a:rPr kumimoji="0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й</a:t>
            </a:r>
            <a:r>
              <a:rPr kumimoji="0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8449" marR="0" lvl="0" indent="-285750" algn="l" defTabSz="914400" rtl="0" eaLnBrk="1" fontAlgn="auto" latinLnBrk="0" hangingPunct="1">
              <a:lnSpc>
                <a:spcPct val="100000"/>
              </a:lnSpc>
              <a:spcBef>
                <a:spcPts val="81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пров</a:t>
            </a:r>
            <a:r>
              <a:rPr kumimoji="0" sz="18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ение</a:t>
            </a:r>
            <a:r>
              <a:rPr kumimoji="0" sz="18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мар</a:t>
            </a:r>
            <a:r>
              <a:rPr kumimoji="0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</a:t>
            </a:r>
            <a:r>
              <a:rPr kumimoji="0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</a:t>
            </a:r>
            <a:r>
              <a:rPr kumimoji="0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sz="18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sz="1800" b="0" i="0" u="none" strike="noStrike" kern="1200" cap="none" spc="-8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сл</a:t>
            </a:r>
            <a:r>
              <a:rPr kumimoji="0" sz="18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ов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ан</a:t>
            </a:r>
            <a:r>
              <a:rPr kumimoji="0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я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8449" marR="0" lvl="0" indent="-285750" algn="l" defTabSz="914400" rtl="0" eaLnBrk="1" fontAlgn="auto" latinLnBrk="0" hangingPunct="1">
              <a:lnSpc>
                <a:spcPct val="100000"/>
              </a:lnSpc>
              <a:spcBef>
                <a:spcPts val="81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раз</a:t>
            </a:r>
            <a:r>
              <a:rPr kumimoji="0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аб</a:t>
            </a: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от</a:t>
            </a:r>
            <a:r>
              <a:rPr kumimoji="0" sz="18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r>
              <a:rPr kumimoji="0" sz="18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бизнес</a:t>
            </a:r>
            <a:r>
              <a:rPr kumimoji="0" sz="1800" b="0" i="0" u="none" strike="noStrike" kern="1200" cap="none" spc="-1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-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плана</a:t>
            </a:r>
            <a:r>
              <a:rPr kumimoji="0" sz="1800" b="0" i="0" u="none" strike="noStrike" kern="1200" cap="none" spc="-10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для</a:t>
            </a:r>
            <a:r>
              <a:rPr kumimoji="0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соис</a:t>
            </a:r>
            <a:r>
              <a:rPr kumimoji="0" sz="1800" b="0" i="0" u="none" strike="noStrike" kern="1200" cap="none" spc="-2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sz="1800" b="0" i="0" u="none" strike="noStrike" kern="1200" cap="none" spc="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ания</a:t>
            </a:r>
            <a:r>
              <a:rPr kumimoji="0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инвес</a:t>
            </a:r>
            <a:r>
              <a:rPr kumimoji="0" sz="1800" b="0" i="0" u="none" strike="noStrike" kern="1200" cap="none" spc="-1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sz="1800" b="0" i="0" u="none" strike="noStrike" kern="1200" cap="none" spc="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иций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552112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8449" indent="-285750" defTabSz="914400">
              <a:spcBef>
                <a:spcPts val="815"/>
              </a:spcBef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lang="ru-RU">
                <a:solidFill>
                  <a:srgbClr val="552112"/>
                </a:solidFill>
                <a:latin typeface="Calibri"/>
                <a:cs typeface="Calibri"/>
              </a:rPr>
              <a:t>и</a:t>
            </a:r>
            <a:r>
              <a:rPr kumimoji="0" lang="ru-RU" sz="1800" b="0" i="0" u="none" strike="noStrike" kern="1200" cap="none" spc="5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</a:t>
            </a:r>
            <a:r>
              <a:rPr kumimoji="0" lang="ru-RU" sz="1800" b="0" i="0" u="none" strike="noStrike" kern="1200" cap="none" spc="-2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1800" b="0" i="0" u="none" strike="noStrike" kern="1200" cap="none" spc="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ернет</a:t>
            </a:r>
            <a:r>
              <a:rPr lang="ru-RU" spc="-70">
                <a:solidFill>
                  <a:srgbClr val="552112"/>
                </a:solidFill>
                <a:latin typeface="Calibri"/>
                <a:cs typeface="Calibri"/>
              </a:rPr>
              <a:t>-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мар</a:t>
            </a:r>
            <a:r>
              <a:rPr kumimoji="0" lang="ru-RU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</a:p>
          <a:p>
            <a:pPr marL="298449" indent="-285750" defTabSz="914400">
              <a:spcBef>
                <a:spcPts val="815"/>
              </a:spcBef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</a:t>
            </a:r>
            <a:r>
              <a:rPr kumimoji="0" lang="ru-RU" sz="18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оста</a:t>
            </a:r>
            <a:r>
              <a:rPr kumimoji="0" lang="ru-RU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лен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ие</a:t>
            </a:r>
            <a:r>
              <a:rPr kumimoji="0" lang="ru-RU" sz="1800" b="0" i="0" u="none" strike="noStrike" kern="1200" cap="none" spc="-7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мест</a:t>
            </a:r>
            <a:r>
              <a:rPr kumimoji="0" lang="ru-RU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</a:t>
            </a:r>
            <a:r>
              <a:rPr kumimoji="0" lang="ru-RU" sz="18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частных</a:t>
            </a:r>
            <a:r>
              <a:rPr kumimoji="0" lang="ru-RU" sz="18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ов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оркингах</a:t>
            </a:r>
          </a:p>
          <a:p>
            <a:pPr marL="298449" indent="-285750" defTabSz="914400">
              <a:spcBef>
                <a:spcPts val="815"/>
              </a:spcBef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lang="ru-RU">
                <a:solidFill>
                  <a:srgbClr val="552112"/>
                </a:solidFill>
                <a:latin typeface="Calibri"/>
                <a:cs typeface="Calibri"/>
              </a:rPr>
              <a:t>получение ЭЦП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A18286-EA77-4EB1-A897-9AC3D961E34C}"/>
              </a:ext>
            </a:extLst>
          </p:cNvPr>
          <p:cNvSpPr txBox="1"/>
          <p:nvPr/>
        </p:nvSpPr>
        <p:spPr>
          <a:xfrm>
            <a:off x="6349341" y="1749058"/>
            <a:ext cx="5842659" cy="3167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8449" marR="0" lvl="0" indent="-285750" algn="l" defTabSz="914400" rtl="0" eaLnBrk="1" fontAlgn="auto" latinLnBrk="0" hangingPunct="1">
              <a:lnSpc>
                <a:spcPct val="10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помощь</a:t>
            </a:r>
            <a:r>
              <a:rPr kumimoji="0" lang="ru-RU" sz="1800" b="0" i="0" u="none" strike="noStrike" kern="1200" cap="none" spc="-7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</a:t>
            </a:r>
            <a:r>
              <a:rPr kumimoji="0" lang="ru-RU" sz="18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вы</a:t>
            </a:r>
            <a:r>
              <a:rPr kumimoji="0" lang="ru-RU" sz="1800" b="0" i="0" u="none" strike="noStrike" kern="1200" cap="none" spc="-3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х</a:t>
            </a:r>
            <a:r>
              <a:rPr kumimoji="0" lang="ru-RU" sz="1800" b="0" i="0" u="none" strike="noStrike" kern="1200" cap="none" spc="-4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lang="ru-RU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18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на</a:t>
            </a:r>
            <a:r>
              <a:rPr kumimoji="0" lang="ru-RU" sz="18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</a:t>
            </a:r>
            <a:r>
              <a:rPr kumimoji="0" lang="ru-RU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пл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йсы</a:t>
            </a:r>
          </a:p>
          <a:p>
            <a:pPr marL="298449" marR="0" lvl="0" indent="-285750" algn="l" defTabSz="914400" rtl="0" eaLnBrk="1" fontAlgn="auto" latinLnBrk="0" hangingPunct="1">
              <a:lnSpc>
                <a:spcPct val="10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lang="ru-RU">
                <a:solidFill>
                  <a:srgbClr val="552112"/>
                </a:solidFill>
                <a:latin typeface="Calibri"/>
                <a:cs typeface="Calibri"/>
              </a:rPr>
              <a:t>упаковка франшизы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8449" marR="0" lvl="0" indent="-285750" algn="l" defTabSz="914400" rtl="0" eaLnBrk="1" fontAlgn="auto" latinLnBrk="0" hangingPunct="1">
              <a:lnSpc>
                <a:spcPct val="100000"/>
              </a:lnSpc>
              <a:spcBef>
                <a:spcPts val="83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</a:t>
            </a:r>
            <a:r>
              <a:rPr kumimoji="0" lang="ru-RU" sz="1800" b="0" i="0" u="none" strike="noStrike" kern="1200" cap="none" spc="-4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да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ч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r>
              <a:rPr kumimoji="0" lang="ru-RU" sz="1800" b="0" i="0" u="none" strike="noStrike" kern="1200" cap="none" spc="-8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заявки</a:t>
            </a:r>
            <a:r>
              <a:rPr kumimoji="0" lang="ru-RU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на</a:t>
            </a:r>
            <a:r>
              <a:rPr kumimoji="0" lang="ru-RU" sz="18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ре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рац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ю</a:t>
            </a:r>
            <a:r>
              <a:rPr kumimoji="0" lang="ru-RU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ов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арно</a:t>
            </a:r>
            <a:r>
              <a:rPr kumimoji="0" lang="ru-RU" sz="18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lang="ru-RU" sz="1800" b="0" i="0" u="none" strike="noStrike" kern="1200" cap="none" spc="-8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зна</a:t>
            </a:r>
            <a:r>
              <a:rPr kumimoji="0" lang="ru-RU" sz="18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8449" marR="0" lvl="0" indent="-285750" algn="l" defTabSz="914400" rtl="0" eaLnBrk="1" fontAlgn="auto" latinLnBrk="0" hangingPunct="1">
              <a:lnSpc>
                <a:spcPct val="100000"/>
              </a:lnSpc>
              <a:spcBef>
                <a:spcPts val="81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кла</a:t>
            </a:r>
            <a:r>
              <a:rPr kumimoji="0" lang="ru-RU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сифи</a:t>
            </a:r>
            <a:r>
              <a:rPr kumimoji="0" lang="ru-RU" sz="18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ац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я</a:t>
            </a:r>
            <a:r>
              <a:rPr kumimoji="0" lang="ru-RU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остин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ц</a:t>
            </a:r>
          </a:p>
          <a:p>
            <a:pPr marL="298449" marR="0" lvl="0" indent="-285750" algn="l" defTabSz="914400" rtl="0" eaLnBrk="1" fontAlgn="auto" latinLnBrk="0" hangingPunct="1">
              <a:lnSpc>
                <a:spcPct val="100000"/>
              </a:lnSpc>
              <a:spcBef>
                <a:spcPts val="81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пров</a:t>
            </a:r>
            <a:r>
              <a:rPr kumimoji="0" lang="ru-RU" sz="18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ение</a:t>
            </a:r>
            <a:r>
              <a:rPr kumimoji="0" lang="ru-RU" sz="18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сертиф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18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ац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</a:t>
            </a:r>
            <a:r>
              <a:rPr kumimoji="0" lang="ru-RU" sz="1800" b="0" i="0" u="none" strike="noStrike" kern="1200" cap="none" spc="-5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мен</a:t>
            </a:r>
            <a:r>
              <a:rPr kumimoji="0" lang="ru-RU" sz="1800" b="0" i="0" u="none" strike="noStrike" kern="1200" cap="none" spc="-3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дж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ен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</a:t>
            </a:r>
            <a:r>
              <a:rPr kumimoji="0" lang="ru-RU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ачес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ва</a:t>
            </a:r>
            <a:r>
              <a:rPr kumimoji="0" lang="ru-RU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4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Г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</a:t>
            </a:r>
            <a:r>
              <a:rPr kumimoji="0" lang="ru-RU" sz="1800" b="0" i="0" u="none" strike="noStrike" kern="1200" cap="none" spc="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</a:t>
            </a:r>
            <a:r>
              <a:rPr kumimoji="0" lang="ru-RU" sz="1800" b="0" i="0" u="none" strike="noStrike" kern="1200" cap="none" spc="-7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</a:t>
            </a:r>
            <a:r>
              <a:rPr kumimoji="0" lang="ru-RU" sz="1800" b="0" i="0" u="none" strike="noStrike" kern="1200" cap="none" spc="-5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ИСО</a:t>
            </a:r>
            <a:r>
              <a:rPr kumimoji="0" lang="ru-RU" sz="1800" b="0" i="0" u="none" strike="noStrike" kern="1200" cap="none" spc="-6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14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90</a:t>
            </a:r>
            <a:r>
              <a:rPr kumimoji="0" lang="ru-RU" sz="1800" b="0" i="0" u="none" strike="noStrike" kern="1200" cap="none" spc="-15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0</a:t>
            </a:r>
            <a:r>
              <a:rPr kumimoji="0" lang="ru-RU" sz="1800" b="0" i="0" u="none" strike="noStrike" kern="1200" cap="none" spc="-484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1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8449" marR="0" lvl="0" indent="-285750" algn="l" defTabSz="914400" rtl="0" eaLnBrk="1" fontAlgn="auto" latinLnBrk="0" hangingPunct="1">
              <a:lnSpc>
                <a:spcPts val="1710"/>
              </a:lnSpc>
              <a:spcBef>
                <a:spcPts val="815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04139"/>
              </a:tabLst>
              <a:defRPr/>
            </a:pP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бизнес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-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план</a:t>
            </a:r>
            <a:r>
              <a:rPr kumimoji="0" lang="ru-RU" sz="18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для</a:t>
            </a:r>
            <a:r>
              <a:rPr kumimoji="0" lang="ru-RU" sz="1800" b="0" i="0" u="none" strike="noStrike" kern="1200" cap="none" spc="-6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Фонда</a:t>
            </a:r>
            <a:r>
              <a:rPr kumimoji="0" lang="ru-RU" sz="1800" b="0" i="0" u="none" strike="noStrike" kern="1200" cap="none" spc="-5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микрофинансирования</a:t>
            </a:r>
            <a:r>
              <a:rPr kumimoji="0" lang="ru-RU" sz="18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Краснодарского</a:t>
            </a:r>
            <a:r>
              <a:rPr kumimoji="0" lang="ru-RU" sz="1800" b="0" i="0" u="none" strike="noStrike" kern="1200" cap="none" spc="-8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края</a:t>
            </a:r>
            <a:r>
              <a:rPr kumimoji="0" lang="ru-RU" sz="1800" b="0" i="0" u="none" strike="noStrike" kern="1200" cap="none" spc="-5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</a:t>
            </a:r>
            <a:r>
              <a:rPr kumimoji="0" lang="ru-RU" sz="1800" b="0" i="0" u="none" strike="noStrike" kern="1200" cap="none" spc="-5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программам</a:t>
            </a:r>
            <a:r>
              <a:rPr kumimoji="0" lang="ru-RU" sz="1800" b="0" i="0" u="none" strike="noStrike" kern="1200" cap="none" spc="-7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«</a:t>
            </a:r>
            <a:r>
              <a:rPr kumimoji="0" lang="ru-RU" sz="18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Старт</a:t>
            </a:r>
            <a:r>
              <a:rPr kumimoji="0" lang="ru-RU" sz="1800" b="0" i="0" u="none" strike="noStrike" kern="1200" cap="none" spc="-7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»,</a:t>
            </a:r>
            <a:r>
              <a:rPr kumimoji="0" lang="ru-RU" sz="1800" b="0" i="0" u="none" strike="noStrike" kern="1200" cap="none" spc="-18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 </a:t>
            </a:r>
            <a:r>
              <a:rPr kumimoji="0" lang="ru-RU" sz="1800" b="0" i="0" u="none" strike="noStrike" kern="1200" cap="none" spc="-2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«IT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-</a:t>
            </a:r>
            <a:r>
              <a:rPr kumimoji="0" lang="ru-RU" sz="18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технологии</a:t>
            </a:r>
            <a:r>
              <a:rPr kumimoji="0" lang="ru-RU" sz="1800" b="0" i="0" u="none" strike="noStrike" kern="1200" cap="none" spc="-2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»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9" name="object 5">
            <a:extLst>
              <a:ext uri="{FF2B5EF4-FFF2-40B4-BE49-F238E27FC236}">
                <a16:creationId xmlns:a16="http://schemas.microsoft.com/office/drawing/2014/main" id="{8B9EA36C-D0F7-4B0C-8EE4-FCE3B383817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68443" y="5681472"/>
            <a:ext cx="1350263" cy="6614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559F451-1A0C-4F96-BD5B-BD28DE8D1930}"/>
              </a:ext>
            </a:extLst>
          </p:cNvPr>
          <p:cNvSpPr txBox="1"/>
          <p:nvPr/>
        </p:nvSpPr>
        <p:spPr>
          <a:xfrm>
            <a:off x="2654423" y="4953315"/>
            <a:ext cx="7963270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8450" marR="438150" lvl="0" indent="-285750" algn="l" defTabSz="914400" rtl="0" eaLnBrk="1" fontAlgn="auto" latinLnBrk="0" hangingPunct="1">
              <a:lnSpc>
                <a:spcPts val="1730"/>
              </a:lnSpc>
              <a:spcBef>
                <a:spcPts val="115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13664"/>
              </a:tabLst>
              <a:defRPr/>
            </a:pP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организация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участия СМСП </a:t>
            </a:r>
            <a:r>
              <a:rPr kumimoji="0" lang="ru-RU" sz="1800" b="0" i="0" u="none" strike="noStrike" kern="1200" cap="none" spc="-1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выставочно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-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ярмарочных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и </a:t>
            </a:r>
            <a:r>
              <a:rPr kumimoji="0" lang="ru-RU" sz="1800" b="0" i="0" u="none" strike="noStrike" kern="1200" cap="none" spc="-10" normalizeH="0" baseline="0" noProof="0" err="1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конгрессных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мероприятиях на </a:t>
            </a:r>
            <a:r>
              <a:rPr kumimoji="0" lang="ru-RU" sz="1800" b="0" i="0" u="none" strike="noStrike" kern="1200" cap="none" spc="-35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территории</a:t>
            </a:r>
            <a:r>
              <a:rPr kumimoji="0" lang="ru-RU" sz="1800" b="0" i="0" u="none" strike="noStrike" kern="1200" cap="none" spc="-5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1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Российской</a:t>
            </a:r>
            <a:r>
              <a:rPr kumimoji="0" lang="ru-RU" sz="1800" b="0" i="0" u="none" strike="noStrike" kern="1200" cap="none" spc="-25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0" i="0" u="none" strike="noStrike" kern="1200" cap="none" spc="-10" normalizeH="0" baseline="0" noProof="0">
                <a:ln>
                  <a:noFill/>
                </a:ln>
                <a:solidFill>
                  <a:srgbClr val="552112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Федерации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/>
          <p:nvPr/>
        </p:nvSpPr>
        <p:spPr>
          <a:xfrm>
            <a:off x="3266694" y="555497"/>
            <a:ext cx="5657215" cy="702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ts val="2665"/>
              </a:lnSpc>
              <a:spcBef>
                <a:spcPts val="100"/>
              </a:spcBef>
            </a:pPr>
            <a:r>
              <a:rPr sz="2400" b="1" spc="-5">
                <a:solidFill>
                  <a:srgbClr val="552112"/>
                </a:solidFill>
                <a:latin typeface="Calibri"/>
                <a:cs typeface="Calibri"/>
              </a:rPr>
              <a:t>Обучающие</a:t>
            </a:r>
            <a:r>
              <a:rPr sz="2400" b="1" spc="90">
                <a:solidFill>
                  <a:srgbClr val="552112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FF0000"/>
                </a:solidFill>
                <a:latin typeface="Calibri"/>
                <a:cs typeface="Calibri"/>
              </a:rPr>
              <a:t>мероприятия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665"/>
              </a:lnSpc>
            </a:pPr>
            <a:r>
              <a:rPr sz="2400" b="1" spc="-5">
                <a:solidFill>
                  <a:srgbClr val="552112"/>
                </a:solidFill>
                <a:latin typeface="Calibri"/>
                <a:cs typeface="Calibri"/>
              </a:rPr>
              <a:t>Центра</a:t>
            </a:r>
            <a:r>
              <a:rPr sz="2400" b="1" spc="114">
                <a:solidFill>
                  <a:srgbClr val="552112"/>
                </a:solidFill>
                <a:latin typeface="Calibri"/>
                <a:cs typeface="Calibri"/>
              </a:rPr>
              <a:t> </a:t>
            </a:r>
            <a:r>
              <a:rPr sz="2400" b="1" spc="-15">
                <a:solidFill>
                  <a:srgbClr val="552112"/>
                </a:solidFill>
                <a:latin typeface="Calibri"/>
                <a:cs typeface="Calibri"/>
              </a:rPr>
              <a:t>поддержки</a:t>
            </a:r>
            <a:r>
              <a:rPr sz="2400" b="1" spc="140">
                <a:solidFill>
                  <a:srgbClr val="552112"/>
                </a:solidFill>
                <a:latin typeface="Calibri"/>
                <a:cs typeface="Calibri"/>
              </a:rPr>
              <a:t> </a:t>
            </a:r>
            <a:r>
              <a:rPr sz="2400" b="1" spc="-10">
                <a:solidFill>
                  <a:srgbClr val="552112"/>
                </a:solidFill>
                <a:latin typeface="Calibri"/>
                <a:cs typeface="Calibri"/>
              </a:rPr>
              <a:t>предпринимательства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74548"/>
            <a:ext cx="1671827" cy="543763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/>
          <a:stretch>
            <a:fillRect/>
          </a:stretch>
        </p:blipFill>
        <p:spPr>
          <a:xfrm>
            <a:off x="1987129" y="2873743"/>
            <a:ext cx="280748" cy="43425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698742" y="2701598"/>
            <a:ext cx="3573145" cy="172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5999"/>
              </a:lnSpc>
              <a:spcBef>
                <a:spcPts val="100"/>
              </a:spcBef>
            </a:pPr>
            <a:r>
              <a:rPr sz="3200">
                <a:solidFill>
                  <a:srgbClr val="552112"/>
                </a:solidFill>
                <a:latin typeface="Arial Black"/>
                <a:cs typeface="Arial Black"/>
              </a:rPr>
              <a:t>Круглые столы </a:t>
            </a:r>
            <a:r>
              <a:rPr sz="3200" spc="-1055">
                <a:solidFill>
                  <a:srgbClr val="552112"/>
                </a:solidFill>
                <a:latin typeface="Arial Black"/>
                <a:cs typeface="Arial Black"/>
              </a:rPr>
              <a:t> </a:t>
            </a:r>
            <a:r>
              <a:rPr sz="3200">
                <a:solidFill>
                  <a:srgbClr val="552112"/>
                </a:solidFill>
                <a:latin typeface="Arial Black"/>
                <a:cs typeface="Arial Black"/>
              </a:rPr>
              <a:t>Мастер-</a:t>
            </a:r>
            <a:r>
              <a:rPr sz="3200" spc="-5">
                <a:solidFill>
                  <a:srgbClr val="552112"/>
                </a:solidFill>
                <a:latin typeface="Arial Black"/>
                <a:cs typeface="Arial Black"/>
              </a:rPr>
              <a:t>клас</a:t>
            </a:r>
            <a:r>
              <a:rPr sz="3200" spc="-10">
                <a:solidFill>
                  <a:srgbClr val="552112"/>
                </a:solidFill>
                <a:latin typeface="Arial Black"/>
                <a:cs typeface="Arial Black"/>
              </a:rPr>
              <a:t>с</a:t>
            </a:r>
            <a:r>
              <a:rPr sz="3200">
                <a:solidFill>
                  <a:srgbClr val="552112"/>
                </a:solidFill>
                <a:latin typeface="Arial Black"/>
                <a:cs typeface="Arial Black"/>
              </a:rPr>
              <a:t>ы  </a:t>
            </a:r>
            <a:r>
              <a:rPr sz="3200" spc="-5">
                <a:solidFill>
                  <a:srgbClr val="552112"/>
                </a:solidFill>
                <a:latin typeface="Arial Black"/>
                <a:cs typeface="Arial Black"/>
              </a:rPr>
              <a:t>Тренинги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8785" y="2733630"/>
            <a:ext cx="3255645" cy="172212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3200">
                <a:solidFill>
                  <a:srgbClr val="552112"/>
                </a:solidFill>
                <a:latin typeface="Arial Black"/>
                <a:cs typeface="Arial Black"/>
              </a:rPr>
              <a:t>Семинары</a:t>
            </a:r>
            <a:endParaRPr sz="3200">
              <a:latin typeface="Arial Black"/>
              <a:cs typeface="Arial Black"/>
            </a:endParaRPr>
          </a:p>
          <a:p>
            <a:pPr marL="12700" marR="5080">
              <a:lnSpc>
                <a:spcPts val="4450"/>
              </a:lnSpc>
              <a:spcBef>
                <a:spcPts val="110"/>
              </a:spcBef>
            </a:pPr>
            <a:r>
              <a:rPr sz="3200">
                <a:solidFill>
                  <a:srgbClr val="552112"/>
                </a:solidFill>
                <a:latin typeface="Arial Black"/>
                <a:cs typeface="Arial Black"/>
              </a:rPr>
              <a:t>Конфе</a:t>
            </a:r>
            <a:r>
              <a:rPr sz="3200" spc="-10">
                <a:solidFill>
                  <a:srgbClr val="552112"/>
                </a:solidFill>
                <a:latin typeface="Arial Black"/>
                <a:cs typeface="Arial Black"/>
              </a:rPr>
              <a:t>р</a:t>
            </a:r>
            <a:r>
              <a:rPr sz="3200">
                <a:solidFill>
                  <a:srgbClr val="552112"/>
                </a:solidFill>
                <a:latin typeface="Arial Black"/>
                <a:cs typeface="Arial Black"/>
              </a:rPr>
              <a:t>ен</a:t>
            </a:r>
            <a:r>
              <a:rPr sz="3200" spc="-15">
                <a:solidFill>
                  <a:srgbClr val="552112"/>
                </a:solidFill>
                <a:latin typeface="Arial Black"/>
                <a:cs typeface="Arial Black"/>
              </a:rPr>
              <a:t>ц</a:t>
            </a:r>
            <a:r>
              <a:rPr sz="3200" spc="-5">
                <a:solidFill>
                  <a:srgbClr val="552112"/>
                </a:solidFill>
                <a:latin typeface="Arial Black"/>
                <a:cs typeface="Arial Black"/>
              </a:rPr>
              <a:t>ии  </a:t>
            </a:r>
            <a:r>
              <a:rPr sz="3200">
                <a:solidFill>
                  <a:srgbClr val="552112"/>
                </a:solidFill>
                <a:latin typeface="Arial Black"/>
                <a:cs typeface="Arial Black"/>
              </a:rPr>
              <a:t>Форумы</a:t>
            </a:r>
            <a:endParaRPr sz="3200">
              <a:latin typeface="Arial Black"/>
              <a:cs typeface="Arial Black"/>
            </a:endParaRPr>
          </a:p>
        </p:txBody>
      </p:sp>
      <p:pic>
        <p:nvPicPr>
          <p:cNvPr id="7" name="object 7"/>
          <p:cNvPicPr/>
          <p:nvPr/>
        </p:nvPicPr>
        <p:blipFill>
          <a:blip r:embed="rId3"/>
          <a:stretch>
            <a:fillRect/>
          </a:stretch>
        </p:blipFill>
        <p:spPr>
          <a:xfrm>
            <a:off x="1987129" y="3442195"/>
            <a:ext cx="280748" cy="43425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/>
          <a:stretch>
            <a:fillRect/>
          </a:stretch>
        </p:blipFill>
        <p:spPr>
          <a:xfrm>
            <a:off x="1987129" y="4010759"/>
            <a:ext cx="280748" cy="43554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/>
          <a:stretch>
            <a:fillRect/>
          </a:stretch>
        </p:blipFill>
        <p:spPr>
          <a:xfrm>
            <a:off x="6258901" y="2873743"/>
            <a:ext cx="280748" cy="43425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/>
          <a:stretch>
            <a:fillRect/>
          </a:stretch>
        </p:blipFill>
        <p:spPr>
          <a:xfrm>
            <a:off x="6258901" y="3442195"/>
            <a:ext cx="280748" cy="43425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/>
          <a:stretch>
            <a:fillRect/>
          </a:stretch>
        </p:blipFill>
        <p:spPr>
          <a:xfrm>
            <a:off x="6258901" y="4010759"/>
            <a:ext cx="280748" cy="43554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/>
          <a:stretch>
            <a:fillRect/>
          </a:stretch>
        </p:blipFill>
        <p:spPr>
          <a:xfrm>
            <a:off x="10459922" y="5681472"/>
            <a:ext cx="1350263" cy="661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6220" y="365761"/>
            <a:ext cx="10868099" cy="140271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ru-RU" sz="3600" b="1">
                <a:solidFill>
                  <a:srgbClr val="562212"/>
                </a:solidFill>
                <a:latin typeface="Circe" panose="020b0502020203020203" pitchFamily="34" charset="-52"/>
              </a:rPr>
              <a:t>Центр сопровождения </a:t>
            </a:r>
            <a:br>
              <a:rPr lang="ru-RU" sz="3600" b="1">
                <a:solidFill>
                  <a:srgbClr val="562212"/>
                </a:solidFill>
                <a:latin typeface="Circe" panose="020b0502020203020203" pitchFamily="34" charset="-52"/>
              </a:rPr>
            </a:br>
            <a:r>
              <a:rPr lang="ru-RU" sz="3600" b="1">
                <a:solidFill>
                  <a:srgbClr val="562212"/>
                </a:solidFill>
                <a:latin typeface="Circe" panose="020b0502020203020203" pitchFamily="34" charset="-52"/>
              </a:rPr>
              <a:t>инвестиционных проектов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095" y="3036164"/>
            <a:ext cx="9091351" cy="2849732"/>
          </a:xfrm>
        </p:spPr>
        <p:txBody>
          <a:bodyPr>
            <a:noAutofit/>
          </a:bodyPr>
          <a:lstStyle/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Подбор и предоставление необходимого земельного участка</a:t>
            </a:r>
            <a:r>
              <a:rPr lang="ru-RU" sz="1400" b="0" i="0">
                <a:solidFill>
                  <a:srgbClr val="4D4D4D"/>
                </a:solidFill>
                <a:effectLst/>
                <a:latin typeface="Circe" panose="020b0502020203020203"/>
              </a:rPr>
              <a:t> 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Содействие в поиске источников финансирования  инвестиционного проекта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Организация встреч/совещаний с органами исполнительной власти, по запросу инвестора </a:t>
            </a:r>
            <a:endParaRPr lang="ru-RU" sz="1400">
              <a:solidFill>
                <a:srgbClr val="4D4D4D"/>
              </a:solidFill>
              <a:latin typeface="Circe" panose="020b0502020203020203"/>
            </a:endParaRP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Содействие в получении технических условий на подключение к инженерным сетям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Содействие в своевременном получении необходимых согласований и разрешений</a:t>
            </a:r>
          </a:p>
        </p:txBody>
      </p:sp>
      <p:sp>
        <p:nvSpPr>
          <p:cNvPr id="6" name="Заголовок 1"/>
          <p:cNvSpPr txBox="1"/>
          <p:nvPr/>
        </p:nvSpPr>
        <p:spPr>
          <a:xfrm>
            <a:off x="1662939" y="1696710"/>
            <a:ext cx="8927476" cy="917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ru-RU" sz="2400">
                <a:solidFill>
                  <a:srgbClr val="562212"/>
                </a:solidFill>
                <a:latin typeface="Circe" panose="020b0502020203020203" pitchFamily="34" charset="-52"/>
              </a:rPr>
              <a:t>Помощь в реализации инвестиционных проектов </a:t>
            </a:r>
            <a:endParaRPr lang="en-US" sz="2400">
              <a:solidFill>
                <a:srgbClr val="562212"/>
              </a:solidFill>
              <a:latin typeface="Circe" panose="020b0502020203020203" pitchFamily="34" charset="-52"/>
            </a:endParaRPr>
          </a:p>
          <a:p>
            <a:pPr>
              <a:lnSpc>
                <a:spcPct val="85000"/>
              </a:lnSpc>
            </a:pPr>
            <a:r>
              <a:rPr lang="ru-RU" sz="2400">
                <a:solidFill>
                  <a:srgbClr val="562212"/>
                </a:solidFill>
                <a:latin typeface="Circe" panose="020b0502020203020203" pitchFamily="34" charset="-52"/>
              </a:rPr>
              <a:t>субъектов МСП на территории Краснодарского края: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0FA4D3D-D4E8-460A-B606-06ADFDC89EB1}"/>
              </a:ext>
            </a:extLst>
          </p:cNvPr>
          <p:cNvSpPr/>
          <p:nvPr/>
        </p:nvSpPr>
        <p:spPr>
          <a:xfrm>
            <a:off x="0" y="5940362"/>
            <a:ext cx="12192000" cy="917638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10746-219B-469E-AD03-20B56D2C1B79}"/>
              </a:ext>
            </a:extLst>
          </p:cNvPr>
          <p:cNvSpPr txBox="1"/>
          <p:nvPr/>
        </p:nvSpPr>
        <p:spPr>
          <a:xfrm>
            <a:off x="2308194" y="5965448"/>
            <a:ext cx="8554437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>
                <a:solidFill>
                  <a:srgbClr val="562212"/>
                </a:solidFill>
                <a:latin typeface="PT Sans" panose="020b0503020203020204" pitchFamily="34" charset="-52"/>
              </a:rPr>
              <a:t>*</a:t>
            </a:r>
            <a:r>
              <a:rPr lang="ru-RU" sz="1600">
                <a:solidFill>
                  <a:srgbClr val="562212"/>
                </a:solidFill>
                <a:latin typeface="PT Sans" panose="020b0503020203020204" pitchFamily="34" charset="-52"/>
              </a:rPr>
              <a:t>ЦСИП оказывает организационное и консультационное сопровождение инвестиционных проектов. Объем финансирования до 5 млрд. руб;</a:t>
            </a:r>
          </a:p>
          <a:p>
            <a:pPr algn="l"/>
            <a:endParaRPr lang="ru-RU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53573604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4259" y="31673"/>
            <a:ext cx="10169831" cy="917637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ru-RU" sz="4000" b="1">
                <a:solidFill>
                  <a:srgbClr val="562212"/>
                </a:solidFill>
                <a:latin typeface="Circe" panose="020b0502020203020203" pitchFamily="34" charset="-52"/>
              </a:rPr>
              <a:t>Инжиниринговый центр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7591" y="1987713"/>
            <a:ext cx="9091351" cy="3484162"/>
          </a:xfrm>
        </p:spPr>
        <p:txBody>
          <a:bodyPr>
            <a:noAutofit/>
          </a:bodyPr>
          <a:lstStyle/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Проведение финансового или управленческого аудита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Разработка технико-экономических обоснований</a:t>
            </a:r>
            <a:endParaRPr lang="en-US" sz="1800">
              <a:solidFill>
                <a:srgbClr val="562212"/>
              </a:solidFill>
              <a:latin typeface="PT Sans" panose="020b0503020203020204" pitchFamily="34" charset="-52"/>
            </a:endParaRP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Содействие в проведении сертификации, декларировании, аттестации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Проведение исследований, испытаний, оценок соответствия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Содействие в разработке программ модернизации, технического перевооружения и развития производства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Разработка технических решений (проектов, планов) по внедрению цифровизации производственных процессов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Специальная оценка условий труда (СОУТ)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Программа партнерства и мероприятий по «Выращиванию» СМСП</a:t>
            </a:r>
          </a:p>
          <a:p>
            <a:pPr algn="l"/>
            <a:r>
              <a:rPr lang="en-US" sz="1800">
                <a:solidFill>
                  <a:srgbClr val="562212"/>
                </a:solidFill>
                <a:latin typeface="PT Sans" panose="020b0503020203020204" pitchFamily="34" charset="-52"/>
              </a:rPr>
              <a:t>•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 Комплексные услуги</a:t>
            </a:r>
          </a:p>
        </p:txBody>
      </p:sp>
      <p:sp>
        <p:nvSpPr>
          <p:cNvPr id="6" name="Заголовок 1"/>
          <p:cNvSpPr txBox="1"/>
          <p:nvPr/>
        </p:nvSpPr>
        <p:spPr>
          <a:xfrm>
            <a:off x="1672443" y="959076"/>
            <a:ext cx="8993978" cy="8256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ru-RU" sz="2400">
                <a:solidFill>
                  <a:srgbClr val="562212"/>
                </a:solidFill>
                <a:latin typeface="Circe" panose="020b0502020203020203" pitchFamily="34" charset="-52"/>
              </a:rPr>
              <a:t>Услуги и консультации для субъектов МСП Краснодарского края, осуществляющих производственную деятельность: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ACF5EB8-C53B-4E4A-A7C6-FEFB8B69745C}"/>
              </a:ext>
            </a:extLst>
          </p:cNvPr>
          <p:cNvSpPr/>
          <p:nvPr/>
        </p:nvSpPr>
        <p:spPr>
          <a:xfrm>
            <a:off x="0" y="5940362"/>
            <a:ext cx="12192000" cy="917638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F6343DB8-F453-405A-AD01-E75F5C2213C2}"/>
              </a:ext>
            </a:extLst>
          </p:cNvPr>
          <p:cNvSpPr txBox="1"/>
          <p:nvPr/>
        </p:nvSpPr>
        <p:spPr>
          <a:xfrm>
            <a:off x="1938615" y="6012844"/>
            <a:ext cx="8821121" cy="76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*</a:t>
            </a:r>
            <a:r>
              <a:rPr lang="ru-RU" sz="1600" b="0" i="0">
                <a:solidFill>
                  <a:srgbClr val="562212"/>
                </a:solidFill>
                <a:effectLst/>
                <a:latin typeface="PT Sans" panose="020b0503020203020204"/>
              </a:rPr>
              <a:t>Поддержка СМСП, осуществляющих деятельность в области промышленного и сельскохозяйственного производства, а также производства инновационной продукции на условиях софинансирования до 90 % стоимости услуг</a:t>
            </a:r>
            <a:endParaRPr lang="ru-RU" sz="2000">
              <a:solidFill>
                <a:srgbClr val="562212"/>
              </a:solidFill>
              <a:latin typeface="PT Sans" panose="020b0503020203020204"/>
            </a:endParaRPr>
          </a:p>
          <a:p>
            <a:pPr algn="l"/>
            <a:endParaRPr lang="ru-RU" sz="180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17920093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6220" y="-199505"/>
            <a:ext cx="10868099" cy="153195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ru-RU" sz="4000" b="1">
                <a:solidFill>
                  <a:srgbClr val="562212"/>
                </a:solidFill>
                <a:latin typeface="Circe" panose="020b0502020203020203" pitchFamily="34" charset="-52"/>
              </a:rPr>
              <a:t>Центр прототипирования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472" y="2817661"/>
            <a:ext cx="9269435" cy="2142143"/>
          </a:xfrm>
        </p:spPr>
        <p:txBody>
          <a:bodyPr>
            <a:noAutofit/>
          </a:bodyPr>
          <a:lstStyle/>
          <a:p>
            <a:pPr algn="l"/>
            <a:r>
              <a:rPr lang="en-US" sz="20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Разработка изделий, проектирование 3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D-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моделей по оригинальному образцу</a:t>
            </a:r>
            <a:endParaRPr lang="ru-RU" sz="2000">
              <a:solidFill>
                <a:srgbClr val="562212"/>
              </a:solidFill>
              <a:latin typeface="PT Sans" panose="020b0503020203020204" pitchFamily="34" charset="-52"/>
            </a:endParaRPr>
          </a:p>
          <a:p>
            <a:pPr algn="l"/>
            <a:r>
              <a:rPr lang="en-US" sz="20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lang="ru-RU" sz="2000">
                <a:solidFill>
                  <a:srgbClr val="562212"/>
                </a:solidFill>
                <a:latin typeface="PT Sans" panose="020b0503020203020204" pitchFamily="34" charset="-52"/>
              </a:rPr>
              <a:t>Изготовление прототипов изделий и мелких серий</a:t>
            </a:r>
            <a:r>
              <a:rPr lang="en-US" sz="2000">
                <a:solidFill>
                  <a:srgbClr val="562212"/>
                </a:solidFill>
                <a:latin typeface="PT Sans" panose="020b0503020203020204" pitchFamily="34" charset="-52"/>
              </a:rPr>
              <a:t> (3D-</a:t>
            </a:r>
            <a:r>
              <a:rPr lang="ru-RU" sz="2000">
                <a:solidFill>
                  <a:srgbClr val="562212"/>
                </a:solidFill>
                <a:latin typeface="PT Sans" panose="020b0503020203020204" pitchFamily="34" charset="-52"/>
              </a:rPr>
              <a:t>печать, вакуумное литьё)</a:t>
            </a:r>
          </a:p>
          <a:p>
            <a:pPr algn="l"/>
            <a:r>
              <a:rPr lang="en-US" sz="20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3D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-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сканирование (в том числе объектов со сложной геометрической формой), проектирование на основе данных 3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D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-сканирования</a:t>
            </a:r>
          </a:p>
          <a:p>
            <a:pPr algn="l"/>
            <a:r>
              <a:rPr lang="en-US" sz="2000">
                <a:solidFill>
                  <a:srgbClr val="562212"/>
                </a:solidFill>
                <a:latin typeface="PT Sans" panose="020b0503020203020204" pitchFamily="34" charset="-52"/>
              </a:rPr>
              <a:t>•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Обратное проектирование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(реинжиниринг), подготовка чертежей.</a:t>
            </a: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PT Sans" panose="020b0503020203020204" pitchFamily="34" charset="-52"/>
              <a:ea typeface="+mn-ea"/>
              <a:cs typeface="+mn-cs"/>
            </a:endParaRPr>
          </a:p>
          <a:p>
            <a:pPr algn="l"/>
            <a:endParaRPr lang="ru-RU" sz="180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797129" y="1972505"/>
            <a:ext cx="10907190" cy="53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ru-RU" sz="2400">
                <a:solidFill>
                  <a:srgbClr val="562212"/>
                </a:solidFill>
                <a:latin typeface="Circe" panose="020b0502020203020203" pitchFamily="34" charset="-52"/>
              </a:rPr>
              <a:t>Комплекс услуг по разработке изделий: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D41825C-9989-46A5-AD45-D37D66B62D26}"/>
              </a:ext>
            </a:extLst>
          </p:cNvPr>
          <p:cNvSpPr/>
          <p:nvPr/>
        </p:nvSpPr>
        <p:spPr>
          <a:xfrm>
            <a:off x="0" y="5940362"/>
            <a:ext cx="12192000" cy="917638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562212"/>
              </a:solidFill>
              <a:latin typeface="PT Sans" panose="020b050302020302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1B8A37-BC6F-4059-939A-BBCA1ABADE50}"/>
              </a:ext>
            </a:extLst>
          </p:cNvPr>
          <p:cNvSpPr txBox="1"/>
          <p:nvPr/>
        </p:nvSpPr>
        <p:spPr>
          <a:xfrm>
            <a:off x="1652823" y="6027003"/>
            <a:ext cx="87581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>
                <a:solidFill>
                  <a:srgbClr val="562212"/>
                </a:solidFill>
                <a:latin typeface="PT Sans" panose="020b0503020203020204"/>
              </a:rPr>
              <a:t>*Центр прототипирования оказывает услуги для СМСП по льготному прайсу. Преференции для обладателей знака качества «Сделано на Кубани» дополнительная скидка 10% от текущего прайса для СМСП.</a:t>
            </a:r>
          </a:p>
        </p:txBody>
      </p:sp>
    </p:spTree>
    <p:extLst>
      <p:ext uri="{BB962C8B-B14F-4D97-AF65-F5344CB8AC3E}">
        <p14:creationId xmlns:p14="http://schemas.microsoft.com/office/powerpoint/2010/main" val="91182600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042" y="2936346"/>
            <a:ext cx="454661" cy="514117"/>
          </a:xfrm>
        </p:spPr>
      </p:pic>
      <p:sp>
        <p:nvSpPr>
          <p:cNvPr id="4" name="Заголовок 1"/>
          <p:cNvSpPr txBox="1"/>
          <p:nvPr/>
        </p:nvSpPr>
        <p:spPr>
          <a:xfrm>
            <a:off x="1881720" y="517878"/>
            <a:ext cx="9144000" cy="906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3200" b="1" spc="-10">
                <a:solidFill>
                  <a:srgbClr val="FF0000"/>
                </a:solidFill>
                <a:latin typeface="Calibri"/>
                <a:cs typeface="Calibri"/>
              </a:rPr>
              <a:t>Меры</a:t>
            </a:r>
            <a:r>
              <a:rPr lang="ru-RU" sz="3200" b="1" spc="-10">
                <a:solidFill>
                  <a:srgbClr val="552112"/>
                </a:solidFill>
                <a:latin typeface="Calibri"/>
                <a:cs typeface="Calibri"/>
              </a:rPr>
              <a:t> государственной поддержки </a:t>
            </a:r>
          </a:p>
          <a:p>
            <a:pPr algn="ctr">
              <a:lnSpc>
                <a:spcPct val="85000"/>
              </a:lnSpc>
            </a:pPr>
            <a:r>
              <a:rPr lang="ru-RU" sz="3200" b="1" spc="-10">
                <a:solidFill>
                  <a:srgbClr val="552112"/>
                </a:solidFill>
                <a:latin typeface="Calibri"/>
                <a:cs typeface="Calibri"/>
              </a:rPr>
              <a:t>на Кубани</a:t>
            </a:r>
          </a:p>
        </p:txBody>
      </p:sp>
      <p:sp>
        <p:nvSpPr>
          <p:cNvPr id="5" name="Подзаголовок 2"/>
          <p:cNvSpPr txBox="1"/>
          <p:nvPr/>
        </p:nvSpPr>
        <p:spPr>
          <a:xfrm>
            <a:off x="7066269" y="3087399"/>
            <a:ext cx="5068800" cy="15970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>
                <a:solidFill>
                  <a:srgbClr val="562212"/>
                </a:solidFill>
                <a:latin typeface="Arial Black" panose="020b0a04020102020204" pitchFamily="34" charset="0"/>
              </a:rPr>
              <a:t>Консультации</a:t>
            </a:r>
          </a:p>
          <a:p>
            <a:pPr marL="0" indent="0">
              <a:buNone/>
            </a:pPr>
            <a:r>
              <a:rPr lang="ru-RU">
                <a:solidFill>
                  <a:srgbClr val="562212"/>
                </a:solidFill>
                <a:latin typeface="Arial Black" panose="020b0a04020102020204" pitchFamily="34" charset="0"/>
              </a:rPr>
              <a:t>Услуги</a:t>
            </a:r>
          </a:p>
          <a:p>
            <a:pPr marL="0" indent="0">
              <a:buNone/>
            </a:pPr>
            <a:r>
              <a:rPr lang="ru-RU">
                <a:solidFill>
                  <a:srgbClr val="562212"/>
                </a:solidFill>
                <a:latin typeface="Arial Black" panose="020b0a04020102020204" pitchFamily="34" charset="0"/>
              </a:rPr>
              <a:t>Мероприятия</a:t>
            </a:r>
            <a:endParaRPr lang="ru-RU" sz="3200">
              <a:solidFill>
                <a:srgbClr val="562212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одзаголовок 2"/>
          <p:cNvSpPr txBox="1"/>
          <p:nvPr/>
        </p:nvSpPr>
        <p:spPr>
          <a:xfrm>
            <a:off x="2314840" y="3035940"/>
            <a:ext cx="4351200" cy="2548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>
                <a:solidFill>
                  <a:srgbClr val="562212"/>
                </a:solidFill>
                <a:latin typeface="Arial Black" panose="020b0a04020102020204" pitchFamily="34" charset="0"/>
              </a:rPr>
              <a:t>Субсидии</a:t>
            </a:r>
          </a:p>
          <a:p>
            <a:pPr marL="0" indent="0">
              <a:buNone/>
            </a:pPr>
            <a:r>
              <a:rPr lang="ru-RU">
                <a:solidFill>
                  <a:srgbClr val="562212"/>
                </a:solidFill>
                <a:latin typeface="Arial Black" panose="020b0a04020102020204" pitchFamily="34" charset="0"/>
              </a:rPr>
              <a:t>Гранты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Займы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Поручительство</a:t>
            </a:r>
          </a:p>
          <a:p>
            <a:pPr marL="0" indent="0">
              <a:buNone/>
            </a:pPr>
            <a:endParaRPr lang="ru-RU" sz="3200">
              <a:solidFill>
                <a:srgbClr val="562212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10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532" y="3421671"/>
            <a:ext cx="454661" cy="514117"/>
          </a:xfrm>
          <a:prstGeom prst="rect">
            <a:avLst/>
          </a:prstGeom>
        </p:spPr>
      </p:pic>
      <p:pic>
        <p:nvPicPr>
          <p:cNvPr id="11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531" y="3906996"/>
            <a:ext cx="454661" cy="514117"/>
          </a:xfrm>
          <a:prstGeom prst="rect">
            <a:avLst/>
          </a:prstGeom>
        </p:spPr>
      </p:pic>
      <p:pic>
        <p:nvPicPr>
          <p:cNvPr id="12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122" y="3002890"/>
            <a:ext cx="454661" cy="514117"/>
          </a:xfrm>
          <a:prstGeom prst="rect">
            <a:avLst/>
          </a:prstGeom>
        </p:spPr>
      </p:pic>
      <p:pic>
        <p:nvPicPr>
          <p:cNvPr id="13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824" y="3512488"/>
            <a:ext cx="454661" cy="514117"/>
          </a:xfrm>
          <a:prstGeom prst="rect">
            <a:avLst/>
          </a:prstGeom>
        </p:spPr>
      </p:pic>
      <p:pic>
        <p:nvPicPr>
          <p:cNvPr id="14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177" y="3998237"/>
            <a:ext cx="454661" cy="514117"/>
          </a:xfrm>
          <a:prstGeom prst="rect">
            <a:avLst/>
          </a:prstGeom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51B59129-BB75-440E-9C29-90FE965C7B65}"/>
              </a:ext>
            </a:extLst>
          </p:cNvPr>
          <p:cNvSpPr/>
          <p:nvPr/>
        </p:nvSpPr>
        <p:spPr>
          <a:xfrm>
            <a:off x="2259913" y="1970138"/>
            <a:ext cx="2865622" cy="7102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/>
              <a:t>Финансовая поддержка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958F95C-B054-4C95-99EC-AC3D91E4DB18}"/>
              </a:ext>
            </a:extLst>
          </p:cNvPr>
          <p:cNvSpPr/>
          <p:nvPr/>
        </p:nvSpPr>
        <p:spPr>
          <a:xfrm rot="5400000">
            <a:off x="6231978" y="1201791"/>
            <a:ext cx="45719" cy="2258608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7DCD15F1-90C9-4248-B3B3-7B01E5C1DCC1}"/>
              </a:ext>
            </a:extLst>
          </p:cNvPr>
          <p:cNvSpPr/>
          <p:nvPr/>
        </p:nvSpPr>
        <p:spPr>
          <a:xfrm>
            <a:off x="6962308" y="1990077"/>
            <a:ext cx="3140829" cy="7102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/>
              <a:t>Нефинансовая поддержка</a:t>
            </a:r>
          </a:p>
        </p:txBody>
      </p:sp>
      <p:pic>
        <p:nvPicPr>
          <p:cNvPr id="18" name="Объект 5">
            <a:extLst>
              <a:ext uri="{FF2B5EF4-FFF2-40B4-BE49-F238E27FC236}">
                <a16:creationId xmlns:a16="http://schemas.microsoft.com/office/drawing/2014/main" id="{6090ADC5-468A-4518-9D70-D7915AA06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179" y="4363529"/>
            <a:ext cx="454661" cy="514117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26CBA2E-1D83-44E6-B26D-E57B2A494DCE}"/>
              </a:ext>
            </a:extLst>
          </p:cNvPr>
          <p:cNvSpPr/>
          <p:nvPr/>
        </p:nvSpPr>
        <p:spPr>
          <a:xfrm rot="10800000">
            <a:off x="6093435" y="2308233"/>
            <a:ext cx="45719" cy="2876325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8595F9B2-982F-49DC-AE21-E26A2C85CC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3195" y="5635165"/>
            <a:ext cx="1545050" cy="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83791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1"/>
          <p:cNvSpPr txBox="1"/>
          <p:nvPr/>
        </p:nvSpPr>
        <p:spPr>
          <a:xfrm>
            <a:off x="2155200" y="532801"/>
            <a:ext cx="7881600" cy="83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800" b="1">
                <a:solidFill>
                  <a:srgbClr val="562212"/>
                </a:solidFill>
                <a:latin typeface="Circe" panose="020b0502020203020203" pitchFamily="34" charset="-52"/>
              </a:rPr>
              <a:t>Требования к субъектам МСП: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1324090"/>
            <a:ext cx="8589600" cy="1864800"/>
          </a:xfrm>
        </p:spPr>
        <p:txBody>
          <a:bodyPr>
            <a:noAutofit/>
          </a:bodyPr>
          <a:lstStyle/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субъект зарегистрирован на территории Краснодарского края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состоит в налоговом реестре Субъектов МСП на сайте : </a:t>
            </a:r>
            <a:r>
              <a:rPr lang="ru-RU" sz="1800">
                <a:solidFill>
                  <a:srgbClr val="ED5338"/>
                </a:solidFill>
                <a:latin typeface="PT Sans" panose="020b0503020203020204" pitchFamily="34" charset="-52"/>
              </a:rPr>
              <a:t>https://rmsp.nalog.ru/ 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соответствует требованиям 209-ФЗ "О развитии малого и среднего </a:t>
            </a:r>
            <a:b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   предпринимательства в Российской Федерации"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не имеет налоговых задолженностей</a:t>
            </a:r>
          </a:p>
        </p:txBody>
      </p:sp>
      <p:sp>
        <p:nvSpPr>
          <p:cNvPr id="20" name="Подзаголовок 2"/>
          <p:cNvSpPr txBox="1"/>
          <p:nvPr/>
        </p:nvSpPr>
        <p:spPr>
          <a:xfrm>
            <a:off x="1554400" y="3691545"/>
            <a:ext cx="9087893" cy="2780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является кредитной организацией, страховой организацией (за исключением </a:t>
            </a:r>
            <a:b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  потребительских кооперативов), инвестиционным фондом, негосударственным   пенсионным фондом, профессиональным участником рынка ценных бумаг, </a:t>
            </a:r>
            <a:b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  ломбардом;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является участником соглашений о разделе продукции;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осуществляет предпринимательскую деятельность в сфере игорного бизнеса;</a:t>
            </a:r>
          </a:p>
        </p:txBody>
      </p:sp>
      <p:sp>
        <p:nvSpPr>
          <p:cNvPr id="22" name="Заголовок 1"/>
          <p:cNvSpPr txBox="1"/>
          <p:nvPr/>
        </p:nvSpPr>
        <p:spPr>
          <a:xfrm>
            <a:off x="2155200" y="3263588"/>
            <a:ext cx="7881600" cy="40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2400" b="1">
                <a:solidFill>
                  <a:srgbClr val="562212"/>
                </a:solidFill>
                <a:latin typeface="Circe" panose="020b0502020203020203" pitchFamily="34" charset="-52"/>
              </a:rPr>
              <a:t>Стоп-факторы: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3AB8A51-7011-4D12-A096-ECD3E3D90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9132" y="5739246"/>
            <a:ext cx="1545050" cy="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56871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1"/>
          <p:cNvSpPr txBox="1"/>
          <p:nvPr/>
        </p:nvSpPr>
        <p:spPr>
          <a:xfrm>
            <a:off x="1585041" y="1713027"/>
            <a:ext cx="3672640" cy="955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ru-RU" sz="2000" b="1">
                <a:solidFill>
                  <a:srgbClr val="562212"/>
                </a:solidFill>
                <a:latin typeface="PT Sans" panose="020b0503020203020204" pitchFamily="34" charset="-52"/>
                <a:ea typeface="+mn-ea"/>
                <a:cs typeface="+mn-cs"/>
              </a:rPr>
              <a:t>В 2021 году на территории края функционировало</a:t>
            </a:r>
            <a:br>
              <a:rPr lang="ru-RU" sz="2000" b="1">
                <a:solidFill>
                  <a:srgbClr val="562212"/>
                </a:solidFill>
                <a:latin typeface="PT Sans" panose="020b0503020203020204" pitchFamily="34" charset="-52"/>
                <a:ea typeface="+mn-ea"/>
                <a:cs typeface="+mn-cs"/>
              </a:rPr>
            </a:b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391" y="233793"/>
            <a:ext cx="6315304" cy="62075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88605" y="2484495"/>
            <a:ext cx="1934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>
                <a:solidFill>
                  <a:srgbClr val="ED5338"/>
                </a:solidFill>
                <a:latin typeface="Circe" panose="020b0502020203020203" pitchFamily="34" charset="-52"/>
              </a:rPr>
              <a:t>43</a:t>
            </a:r>
            <a:endParaRPr lang="ru-RU" sz="7200">
              <a:solidFill>
                <a:srgbClr val="ED533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0843" y="3576818"/>
            <a:ext cx="3808520" cy="87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>
                <a:solidFill>
                  <a:srgbClr val="562212"/>
                </a:solidFill>
                <a:latin typeface="PT Sans" panose="020b0503020203020204" pitchFamily="34" charset="-52"/>
              </a:rPr>
              <a:t>Муниципальных </a:t>
            </a:r>
            <a:br>
              <a:rPr lang="ru-RU" sz="2000" b="1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000" b="1">
                <a:solidFill>
                  <a:srgbClr val="562212"/>
                </a:solidFill>
                <a:latin typeface="PT Sans" panose="020b0503020203020204" pitchFamily="34" charset="-52"/>
              </a:rPr>
              <a:t>Центра поддержки предпринимательства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1977989202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1"/>
          <p:cNvSpPr txBox="1"/>
          <p:nvPr/>
        </p:nvSpPr>
        <p:spPr>
          <a:xfrm>
            <a:off x="2155200" y="532801"/>
            <a:ext cx="7881600" cy="83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5000"/>
              </a:lnSpc>
            </a:pPr>
            <a:r>
              <a:rPr lang="ru-RU" sz="3200" b="1" spc="-10">
                <a:solidFill>
                  <a:srgbClr val="552112"/>
                </a:solidFill>
                <a:latin typeface="Calibri"/>
                <a:cs typeface="Calibri"/>
              </a:rPr>
              <a:t>Контакты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18" name="Заголовок 1"/>
          <p:cNvSpPr txBox="1"/>
          <p:nvPr/>
        </p:nvSpPr>
        <p:spPr>
          <a:xfrm>
            <a:off x="6310986" y="2241932"/>
            <a:ext cx="5746031" cy="210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  <a:t>г. Краснодар, </a:t>
            </a:r>
            <a:b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  <a:t>ул. Северная 405 </a:t>
            </a:r>
            <a:b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 b="1">
                <a:solidFill>
                  <a:srgbClr val="562212"/>
                </a:solidFill>
                <a:latin typeface="PT Sans" panose="020b0503020203020204" pitchFamily="34" charset="-52"/>
              </a:rPr>
              <a:t>Инновационный центр «Аквариум»</a:t>
            </a:r>
            <a:br>
              <a:rPr lang="ru-RU" sz="2400" b="1">
                <a:solidFill>
                  <a:srgbClr val="562212"/>
                </a:solidFill>
                <a:latin typeface="PT Sans" panose="020b0503020203020204" pitchFamily="34" charset="-52"/>
              </a:rPr>
            </a:br>
            <a:br>
              <a:rPr lang="ru-RU" sz="2400" b="1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  <a:t>г. Краснодар,</a:t>
            </a:r>
            <a:b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  <a:t>ул. Трамвайная 2/6</a:t>
            </a:r>
            <a:b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400" b="1">
                <a:solidFill>
                  <a:srgbClr val="562212"/>
                </a:solidFill>
                <a:latin typeface="PT Sans" panose="020b0503020203020204" pitchFamily="34" charset="-52"/>
              </a:rPr>
              <a:t>Бизнес центр «Меркурий»</a:t>
            </a:r>
            <a:endParaRPr lang="en-US" sz="2400" b="1">
              <a:solidFill>
                <a:srgbClr val="562212"/>
              </a:solidFill>
              <a:latin typeface="PT Sans" panose="020b0503020203020204" pitchFamily="34" charset="-52"/>
            </a:endParaRPr>
          </a:p>
          <a:p>
            <a:pPr>
              <a:lnSpc>
                <a:spcPct val="85000"/>
              </a:lnSpc>
            </a:pPr>
            <a:b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</a:br>
          </a:p>
        </p:txBody>
      </p:sp>
      <p:sp>
        <p:nvSpPr>
          <p:cNvPr id="2" name="Прямоугольник 1"/>
          <p:cNvSpPr/>
          <p:nvPr/>
        </p:nvSpPr>
        <p:spPr>
          <a:xfrm>
            <a:off x="6406281" y="5094191"/>
            <a:ext cx="6102096" cy="7139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>
                <a:solidFill>
                  <a:srgbClr val="562212"/>
                </a:solidFill>
                <a:latin typeface="PT Sans" panose="020b0503020203020204" pitchFamily="34" charset="-52"/>
              </a:rPr>
              <a:t>vk.com</a:t>
            </a:r>
            <a: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  <a:t>/</a:t>
            </a:r>
            <a:r>
              <a:rPr lang="en-US" sz="2400">
                <a:solidFill>
                  <a:srgbClr val="562212"/>
                </a:solidFill>
                <a:latin typeface="PT Sans" panose="020b0503020203020204" pitchFamily="34" charset="-52"/>
              </a:rPr>
              <a:t>moibiz93</a:t>
            </a:r>
          </a:p>
          <a:p>
            <a:pPr>
              <a:lnSpc>
                <a:spcPct val="85000"/>
              </a:lnSpc>
            </a:pPr>
            <a:r>
              <a:rPr lang="en-US" sz="2400">
                <a:solidFill>
                  <a:srgbClr val="562212"/>
                </a:solidFill>
                <a:latin typeface="PT Sans" panose="020b0503020203020204" pitchFamily="34" charset="-52"/>
                <a:hlinkClick r:id="rId3"/>
              </a:rPr>
              <a:t>www.moibiz93.ru</a:t>
            </a:r>
            <a:r>
              <a:rPr lang="en-US" sz="2400">
                <a:solidFill>
                  <a:srgbClr val="562212"/>
                </a:solidFill>
                <a:latin typeface="PT Sans" panose="020b0503020203020204" pitchFamily="34" charset="-52"/>
              </a:rPr>
              <a:t>8-800-707</a:t>
            </a:r>
            <a: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  <a:t>-</a:t>
            </a:r>
            <a:r>
              <a:rPr lang="en-US" sz="2400">
                <a:solidFill>
                  <a:srgbClr val="562212"/>
                </a:solidFill>
                <a:latin typeface="PT Sans" panose="020b0503020203020204" pitchFamily="34" charset="-52"/>
              </a:rPr>
              <a:t>07</a:t>
            </a:r>
            <a:r>
              <a:rPr lang="ru-RU" sz="2400">
                <a:solidFill>
                  <a:srgbClr val="562212"/>
                </a:solidFill>
                <a:latin typeface="PT Sans" panose="020b0503020203020204" pitchFamily="34" charset="-52"/>
              </a:rPr>
              <a:t>-</a:t>
            </a:r>
            <a:r>
              <a:rPr lang="en-US" sz="2400">
                <a:solidFill>
                  <a:srgbClr val="562212"/>
                </a:solidFill>
                <a:latin typeface="PT Sans" panose="020b0503020203020204" pitchFamily="34" charset="-52"/>
              </a:rPr>
              <a:t>11</a:t>
            </a:r>
            <a:endParaRPr lang="ru-RU" sz="240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FAF11E8-883E-4A4D-B79F-EA7ED22711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45" y="2450236"/>
            <a:ext cx="3667250" cy="18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5528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19" y="579152"/>
            <a:ext cx="1672443" cy="5437763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 rot="5400000">
            <a:off x="6586566" y="-2332520"/>
            <a:ext cx="45719" cy="10289221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6200000" flipH="1">
            <a:off x="6580051" y="-153318"/>
            <a:ext cx="45720" cy="10604934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0800000" flipH="1">
            <a:off x="8567033" y="1972862"/>
            <a:ext cx="45719" cy="3193554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B9D96CA2-4219-4BFC-B1D8-C3CF07AE4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7306" y="602868"/>
            <a:ext cx="6026331" cy="741949"/>
          </a:xfrm>
        </p:spPr>
        <p:txBody>
          <a:bodyPr>
            <a:noAutofit/>
          </a:bodyPr>
          <a:lstStyle/>
          <a:p>
            <a:r>
              <a:rPr lang="ru-RU" sz="3200" b="1">
                <a:solidFill>
                  <a:srgbClr val="562212"/>
                </a:solidFill>
                <a:latin typeface="Circe" panose="020b0502020203020203" pitchFamily="34" charset="-52"/>
              </a:rPr>
              <a:t>Субсидии и Гранты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ABABAB30-FF07-475E-8A70-84136BEFED1D}"/>
              </a:ext>
            </a:extLst>
          </p:cNvPr>
          <p:cNvSpPr txBox="1"/>
          <p:nvPr/>
        </p:nvSpPr>
        <p:spPr>
          <a:xfrm>
            <a:off x="8708709" y="3163849"/>
            <a:ext cx="3486013" cy="24753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>
                <a:solidFill>
                  <a:srgbClr val="562212"/>
                </a:solidFill>
                <a:latin typeface="+mn-lt"/>
                <a:ea typeface="+mn-ea"/>
                <a:cs typeface="Times New Roman" panose="02020603050405020304" pitchFamily="18" charset="0"/>
              </a:rPr>
              <a:t>Субсидии</a:t>
            </a:r>
            <a:r>
              <a:rPr lang="ru-RU" sz="1600" i="1">
                <a:solidFill>
                  <a:srgbClr val="562212"/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1600">
                <a:solidFill>
                  <a:srgbClr val="562212"/>
                </a:solidFill>
                <a:latin typeface="+mn-lt"/>
                <a:ea typeface="+mn-ea"/>
                <a:cs typeface="Times New Roman" panose="02020603050405020304" pitchFamily="18" charset="0"/>
              </a:rPr>
              <a:t>для физических лиц на начало ведения предпринимательской деятельности:</a:t>
            </a:r>
          </a:p>
          <a:p>
            <a:pPr algn="l"/>
            <a:endParaRPr lang="ru-RU" sz="1600">
              <a:solidFill>
                <a:srgbClr val="562212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latin typeface="+mn-lt"/>
                <a:ea typeface="+mn-ea"/>
                <a:cs typeface="Times New Roman" panose="02020603050405020304" pitchFamily="18" charset="0"/>
              </a:rPr>
              <a:t>Центр занятости населения Краснодарского края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latin typeface="+mn-lt"/>
                <a:ea typeface="+mn-ea"/>
                <a:cs typeface="Times New Roman" panose="02020603050405020304" pitchFamily="18" charset="0"/>
              </a:rPr>
              <a:t>Управление социальной защиты Краснодарского края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600" i="1">
              <a:solidFill>
                <a:srgbClr val="562212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algn="l"/>
            <a:endParaRPr lang="ru-RU" sz="1600" i="1">
              <a:solidFill>
                <a:srgbClr val="562212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600" i="1">
              <a:solidFill>
                <a:srgbClr val="562212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A8E74B3-8544-4EAB-AF0B-B30AE94855FB}"/>
              </a:ext>
            </a:extLst>
          </p:cNvPr>
          <p:cNvSpPr/>
          <p:nvPr/>
        </p:nvSpPr>
        <p:spPr>
          <a:xfrm rot="10800000">
            <a:off x="4721001" y="1978454"/>
            <a:ext cx="45719" cy="3153786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53B96A-4BB6-4099-BE34-8A85BCD2A84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446" t="11702" r="59340" b="80877"/>
          <a:stretch>
            <a:fillRect/>
          </a:stretch>
        </p:blipFill>
        <p:spPr>
          <a:xfrm>
            <a:off x="1263311" y="1954296"/>
            <a:ext cx="3387975" cy="810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6B77373-30DE-42D0-BF8F-16961D81185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7128" t="6751" r="56093" b="84141"/>
          <a:stretch>
            <a:fillRect/>
          </a:stretch>
        </p:blipFill>
        <p:spPr>
          <a:xfrm>
            <a:off x="4869465" y="1854190"/>
            <a:ext cx="3737799" cy="857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1BABBE-3850-40DF-9B21-AF6C9AC755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2" t="20774" r="10214" b="21072"/>
          <a:stretch>
            <a:fillRect/>
          </a:stretch>
        </p:blipFill>
        <p:spPr>
          <a:xfrm>
            <a:off x="8875964" y="1749971"/>
            <a:ext cx="2603883" cy="97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BFC27AB-531E-4427-B515-D9ADFECCCB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08986" y="5779343"/>
            <a:ext cx="1545050" cy="75535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3F32E8A-FC98-4E8D-B2F7-2DBA455D4817}"/>
              </a:ext>
            </a:extLst>
          </p:cNvPr>
          <p:cNvSpPr txBox="1"/>
          <p:nvPr/>
        </p:nvSpPr>
        <p:spPr>
          <a:xfrm>
            <a:off x="818802" y="2962670"/>
            <a:ext cx="408959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1">
                <a:solidFill>
                  <a:srgbClr val="562212"/>
                </a:solidFill>
                <a:cs typeface="Times New Roman" panose="02020603050405020304" pitchFamily="18" charset="0"/>
              </a:rPr>
              <a:t>Субсидии: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cs typeface="Times New Roman" panose="02020603050405020304" pitchFamily="18" charset="0"/>
              </a:rPr>
              <a:t>в отрасли машиностроения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cs typeface="Times New Roman" panose="02020603050405020304" pitchFamily="18" charset="0"/>
              </a:rPr>
              <a:t>при организации трудовой занятости осужденных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cs typeface="Times New Roman" panose="02020603050405020304" pitchFamily="18" charset="0"/>
              </a:rPr>
              <a:t>на технологическое присоединение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cs typeface="Times New Roman" panose="02020603050405020304" pitchFamily="18" charset="0"/>
              </a:rPr>
              <a:t>на уплату процентов по кредитам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cs typeface="Times New Roman" panose="02020603050405020304" pitchFamily="18" charset="0"/>
              </a:rPr>
              <a:t>на реализацию инвестиционных проектов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C2BE40D-0AA9-4DCC-879F-59FF2F732B8E}"/>
              </a:ext>
            </a:extLst>
          </p:cNvPr>
          <p:cNvSpPr txBox="1"/>
          <p:nvPr/>
        </p:nvSpPr>
        <p:spPr>
          <a:xfrm>
            <a:off x="4819234" y="2947149"/>
            <a:ext cx="37935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1">
                <a:solidFill>
                  <a:srgbClr val="562212"/>
                </a:solidFill>
                <a:effectLst/>
                <a:cs typeface="Times New Roman" panose="02020603050405020304" pitchFamily="18" charset="0"/>
              </a:rPr>
              <a:t>Субсидии: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cs typeface="Times New Roman" panose="02020603050405020304" pitchFamily="18" charset="0"/>
              </a:rPr>
              <a:t>на р</a:t>
            </a:r>
            <a:r>
              <a:rPr lang="ru-RU" sz="1600" b="0">
                <a:solidFill>
                  <a:srgbClr val="562212"/>
                </a:solidFill>
                <a:effectLst/>
                <a:cs typeface="Times New Roman" panose="02020603050405020304" pitchFamily="18" charset="0"/>
              </a:rPr>
              <a:t>азвитие отраслей </a:t>
            </a:r>
            <a:r>
              <a:rPr lang="ru-RU" sz="1600">
                <a:solidFill>
                  <a:srgbClr val="562212"/>
                </a:solidFill>
                <a:cs typeface="Times New Roman" panose="02020603050405020304" pitchFamily="18" charset="0"/>
              </a:rPr>
              <a:t>АПК</a:t>
            </a:r>
            <a:endParaRPr lang="ru-RU" sz="1600" b="0">
              <a:solidFill>
                <a:srgbClr val="562212"/>
              </a:solidFill>
              <a:effectLst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cs typeface="Times New Roman" panose="02020603050405020304" pitchFamily="18" charset="0"/>
              </a:rPr>
              <a:t>на создание системы поддержки фермеров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>
                <a:solidFill>
                  <a:srgbClr val="562212"/>
                </a:solidFill>
                <a:cs typeface="Times New Roman" panose="02020603050405020304" pitchFamily="18" charset="0"/>
              </a:rPr>
              <a:t>на развитие мелиорации земель сельскохозяйственного назначения</a:t>
            </a:r>
            <a:endParaRPr lang="ru-RU" sz="1600">
              <a:solidFill>
                <a:srgbClr val="B06908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779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 rot="5400000">
            <a:off x="5892368" y="-624574"/>
            <a:ext cx="183065" cy="5188858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389471" y="2000315"/>
            <a:ext cx="170305" cy="490889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407772" y="1955635"/>
            <a:ext cx="170305" cy="490889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B9D96CA2-4219-4BFC-B1D8-C3CF07AE4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2834" y="750223"/>
            <a:ext cx="6026331" cy="735424"/>
          </a:xfrm>
        </p:spPr>
        <p:txBody>
          <a:bodyPr>
            <a:noAutofit/>
          </a:bodyPr>
          <a:lstStyle/>
          <a:p>
            <a:r>
              <a:rPr lang="ru-RU" sz="3200" b="1">
                <a:solidFill>
                  <a:srgbClr val="562212"/>
                </a:solidFill>
                <a:latin typeface="Circe" panose="020b0502020203020203" pitchFamily="34" charset="-52"/>
              </a:rPr>
              <a:t>Льготные займы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658F66E-2679-4591-B7C2-8BE9C63DB4D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2748" t="55410" r="74445" b="38668"/>
          <a:stretch>
            <a:fillRect/>
          </a:stretch>
        </p:blipFill>
        <p:spPr>
          <a:xfrm>
            <a:off x="1783355" y="2491204"/>
            <a:ext cx="659846" cy="78286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F07A5BD-53E9-4DD0-8AC1-1AFA3C5E3B5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41244" t="27415" r="54441" b="65664"/>
          <a:stretch>
            <a:fillRect/>
          </a:stretch>
        </p:blipFill>
        <p:spPr>
          <a:xfrm>
            <a:off x="6866256" y="2287724"/>
            <a:ext cx="946017" cy="85363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EA7A47E-2CAA-417A-B37C-F39518513E67}"/>
              </a:ext>
            </a:extLst>
          </p:cNvPr>
          <p:cNvSpPr txBox="1"/>
          <p:nvPr/>
        </p:nvSpPr>
        <p:spPr>
          <a:xfrm>
            <a:off x="7637014" y="2523837"/>
            <a:ext cx="43034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/>
              <a:t>ФОНД РАЗВИТИЯ ПРОМЫШЛЕННОСТИ</a:t>
            </a:r>
          </a:p>
          <a:p>
            <a:r>
              <a:rPr lang="ru-RU" b="1"/>
              <a:t>КРАСНОДАРСКОГО КРАЯ</a:t>
            </a:r>
          </a:p>
          <a:p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BE1330-D399-42C0-AC04-4EF3E4F75FFF}"/>
              </a:ext>
            </a:extLst>
          </p:cNvPr>
          <p:cNvSpPr txBox="1"/>
          <p:nvPr/>
        </p:nvSpPr>
        <p:spPr>
          <a:xfrm>
            <a:off x="2276381" y="2551681"/>
            <a:ext cx="43034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/>
              <a:t>ФОНД МИКРОФИНАНСИРОВАНИЯ</a:t>
            </a:r>
          </a:p>
          <a:p>
            <a:r>
              <a:rPr lang="ru-RU" b="1"/>
              <a:t>КРАСНОДАРСКОГО КРАЯ</a:t>
            </a:r>
          </a:p>
          <a:p>
            <a:endParaRPr lang="ru-RU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92950664-EFA6-401A-B888-7D838009D8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2343" y="5683404"/>
            <a:ext cx="1545050" cy="755358"/>
          </a:xfrm>
          <a:prstGeom prst="rect">
            <a:avLst/>
          </a:prstGeom>
        </p:spPr>
      </p:pic>
      <p:sp>
        <p:nvSpPr>
          <p:cNvPr id="31" name="Подзаголовок 2">
            <a:extLst>
              <a:ext uri="{FF2B5EF4-FFF2-40B4-BE49-F238E27FC236}">
                <a16:creationId xmlns:a16="http://schemas.microsoft.com/office/drawing/2014/main" id="{F635E728-E0F2-4412-B147-6FDE8F970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0449" y="3388506"/>
            <a:ext cx="4303451" cy="2034412"/>
          </a:xfrm>
        </p:spPr>
        <p:txBody>
          <a:bodyPr>
            <a:noAutofit/>
          </a:bodyPr>
          <a:lstStyle/>
          <a:p>
            <a:pPr algn="l"/>
            <a:r>
              <a:rPr lang="ru-RU" sz="1800" u="sng">
                <a:solidFill>
                  <a:srgbClr val="562212"/>
                </a:solidFill>
                <a:latin typeface="PT Sans" panose="020b0503020203020204" pitchFamily="34" charset="-52"/>
              </a:rPr>
              <a:t>Льготные микрозаймы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От 100 тыс. рублей до 5 млн. рублей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Ставка от </a:t>
            </a:r>
            <a:r>
              <a:rPr lang="ru-RU" sz="1800">
                <a:solidFill>
                  <a:srgbClr val="FF0000"/>
                </a:solidFill>
                <a:latin typeface="PT Sans" panose="020b0503020203020204" pitchFamily="34" charset="-52"/>
              </a:rPr>
              <a:t>0,1%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до </a:t>
            </a:r>
            <a:r>
              <a:rPr lang="ru-RU" sz="1800">
                <a:solidFill>
                  <a:srgbClr val="FF0000"/>
                </a:solidFill>
                <a:latin typeface="PT Sans" panose="020b0503020203020204" pitchFamily="34" charset="-52"/>
              </a:rPr>
              <a:t>6,5%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 годовых в зависимости от программы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Со сроком до 2 лет</a:t>
            </a:r>
          </a:p>
        </p:txBody>
      </p:sp>
      <p:sp>
        <p:nvSpPr>
          <p:cNvPr id="32" name="Подзаголовок 2">
            <a:extLst>
              <a:ext uri="{FF2B5EF4-FFF2-40B4-BE49-F238E27FC236}">
                <a16:creationId xmlns:a16="http://schemas.microsoft.com/office/drawing/2014/main" id="{EB1768F1-DA00-4A1E-8AC4-D08D160CC608}"/>
              </a:ext>
            </a:extLst>
          </p:cNvPr>
          <p:cNvSpPr txBox="1"/>
          <p:nvPr/>
        </p:nvSpPr>
        <p:spPr>
          <a:xfrm>
            <a:off x="6944073" y="3371650"/>
            <a:ext cx="4633320" cy="2034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u="sng">
                <a:solidFill>
                  <a:srgbClr val="562212"/>
                </a:solidFill>
                <a:latin typeface="PT Sans" panose="020b0503020203020204" pitchFamily="34" charset="-52"/>
              </a:rPr>
              <a:t>Льготные займы 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От 3 млн. рублей до 100 млн. рублей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Ставка до </a:t>
            </a:r>
            <a:r>
              <a:rPr lang="ru-RU" sz="1800">
                <a:solidFill>
                  <a:srgbClr val="FF0000"/>
                </a:solidFill>
                <a:latin typeface="PT Sans" panose="020b0503020203020204" pitchFamily="34" charset="-52"/>
              </a:rPr>
              <a:t>5%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 годовых в зависимости от программы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Со сроком до 10 лет</a:t>
            </a:r>
          </a:p>
        </p:txBody>
      </p:sp>
    </p:spTree>
    <p:extLst>
      <p:ext uri="{BB962C8B-B14F-4D97-AF65-F5344CB8AC3E}">
        <p14:creationId xmlns:p14="http://schemas.microsoft.com/office/powerpoint/2010/main" val="254721885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2834" y="750222"/>
            <a:ext cx="6943124" cy="1190842"/>
          </a:xfrm>
        </p:spPr>
        <p:txBody>
          <a:bodyPr>
            <a:noAutofit/>
          </a:bodyPr>
          <a:lstStyle/>
          <a:p>
            <a:r>
              <a:rPr lang="ru-RU" sz="3200" b="1">
                <a:solidFill>
                  <a:srgbClr val="562212"/>
                </a:solidFill>
                <a:latin typeface="Circe" panose="020b0502020203020203" pitchFamily="34" charset="-52"/>
              </a:rPr>
              <a:t>Фонд развития бизнеса Краснодарского края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88586" y="2884927"/>
            <a:ext cx="3106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>
                <a:solidFill>
                  <a:srgbClr val="562212"/>
                </a:solidFill>
                <a:latin typeface="PT Sans" panose="020b0503020203020204" pitchFamily="34" charset="-52"/>
              </a:rPr>
              <a:t>Гарантийная деятельность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2171" y="3435827"/>
            <a:ext cx="4723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>
                <a:solidFill>
                  <a:srgbClr val="562212"/>
                </a:solidFill>
                <a:latin typeface="PT Sans" panose="020b0503020203020204" pitchFamily="34" charset="-52"/>
              </a:rPr>
              <a:t>Центр поддержки предпринимательства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88586" y="3949823"/>
            <a:ext cx="5610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>
                <a:solidFill>
                  <a:srgbClr val="562212"/>
                </a:solidFill>
                <a:latin typeface="PT Sans" panose="020b0503020203020204" pitchFamily="34" charset="-52"/>
              </a:rPr>
              <a:t>Центр сопровождения инвестиционных проектов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88586" y="4501784"/>
            <a:ext cx="2884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>
                <a:solidFill>
                  <a:srgbClr val="562212"/>
                </a:solidFill>
                <a:latin typeface="PT Sans" panose="020b0503020203020204" pitchFamily="34" charset="-52"/>
              </a:rPr>
              <a:t>Инжиниринговый центр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88586" y="4994027"/>
            <a:ext cx="2947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>
                <a:solidFill>
                  <a:srgbClr val="562212"/>
                </a:solidFill>
                <a:latin typeface="PT Sans" panose="020b0503020203020204" pitchFamily="34" charset="-52"/>
              </a:rPr>
              <a:t>Центр прототипирования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05671" y="2006353"/>
            <a:ext cx="115758" cy="3716773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2943475" y="2797138"/>
            <a:ext cx="114004" cy="616499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082834" y="2923466"/>
            <a:ext cx="310770" cy="310770"/>
          </a:xfrm>
          <a:prstGeom prst="ellipse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5400000">
            <a:off x="2943475" y="3349141"/>
            <a:ext cx="114004" cy="616499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082834" y="3480497"/>
            <a:ext cx="310770" cy="310770"/>
          </a:xfrm>
          <a:prstGeom prst="ellipse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5400000">
            <a:off x="2943475" y="3871378"/>
            <a:ext cx="114004" cy="616499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082834" y="3991166"/>
            <a:ext cx="310770" cy="310770"/>
          </a:xfrm>
          <a:prstGeom prst="ellipse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5400000">
            <a:off x="2972677" y="4376058"/>
            <a:ext cx="114004" cy="616499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100165" y="4528922"/>
            <a:ext cx="310770" cy="310770"/>
          </a:xfrm>
          <a:prstGeom prst="ellipse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5400000">
            <a:off x="2914796" y="4916157"/>
            <a:ext cx="114004" cy="616499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100165" y="5025750"/>
            <a:ext cx="310770" cy="310770"/>
          </a:xfrm>
          <a:prstGeom prst="ellipse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2914796" y="5357874"/>
            <a:ext cx="114004" cy="616499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100165" y="5478174"/>
            <a:ext cx="310770" cy="310770"/>
          </a:xfrm>
          <a:prstGeom prst="ellipse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605670" y="2130642"/>
            <a:ext cx="86558" cy="3478480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88586" y="5444586"/>
            <a:ext cx="4164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562212"/>
                </a:solidFill>
                <a:latin typeface="PT Sans" panose="020b0503020203020204" pitchFamily="34" charset="-52"/>
              </a:rPr>
              <a:t>Коворкинг-центр «Место действия»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33BD799E-44E8-4521-AB3F-8552DCFDC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187" y="5788944"/>
            <a:ext cx="1545050" cy="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6984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11014" y="2643565"/>
            <a:ext cx="4953740" cy="2936435"/>
          </a:xfrm>
        </p:spPr>
        <p:txBody>
          <a:bodyPr>
            <a:noAutofit/>
          </a:bodyPr>
          <a:lstStyle/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Максимальный лимит поручительства в рамках 1 договора поручительства составляет 60 000 000 руб.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Максимальный лимит поручительств, действующих в отношении одного субъекта МСП, составляет 60 000 000 руб.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• Гарантийный лимит на группу связанных компаний - субъектов МСП составляет      60 000 000 руб.</a:t>
            </a:r>
          </a:p>
          <a:p>
            <a:pPr algn="l"/>
            <a:endParaRPr lang="ru-RU" sz="180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  <p:sp>
        <p:nvSpPr>
          <p:cNvPr id="8" name="Заголовок 1"/>
          <p:cNvSpPr txBox="1"/>
          <p:nvPr/>
        </p:nvSpPr>
        <p:spPr>
          <a:xfrm>
            <a:off x="3826159" y="1941099"/>
            <a:ext cx="4687920" cy="460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ru-RU" sz="2400" b="1">
                <a:solidFill>
                  <a:srgbClr val="FF0000"/>
                </a:solidFill>
                <a:latin typeface="Circe" panose="020b0502020203020203" pitchFamily="34" charset="-52"/>
              </a:rPr>
              <a:t>Гарантийная деятельность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580000"/>
            <a:ext cx="12192000" cy="1278000"/>
          </a:xfrm>
          <a:prstGeom prst="rect">
            <a:avLst/>
          </a:prstGeom>
          <a:solidFill>
            <a:srgbClr val="EEE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340" algn="ctr"/>
            <a:r>
              <a:rPr lang="ru-RU" sz="140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Ответственность Фонда не может превышать 70 % (80 % от суммы неисполненных обязательств субъектов МСП, деятельность которых отнесена к обрабатывающим производствам, при </a:t>
            </a:r>
            <a:r>
              <a:rPr lang="ru-RU" sz="1400">
                <a:solidFill>
                  <a:schemeClr val="tx1"/>
                </a:solidFill>
                <a:latin typeface="PT Sans" panose="020b0503020203020204" pitchFamily="34" charset="-52"/>
              </a:rPr>
              <a:t>режиме повышенной готовности или режима чрезвычайной ситуации) от суммы основного долга. Ответственность </a:t>
            </a:r>
            <a:r>
              <a:rPr lang="ru-RU" sz="1400">
                <a:solidFill>
                  <a:schemeClr val="tx1"/>
                </a:solidFill>
                <a:effectLst/>
                <a:latin typeface="PT Sans" panose="020b0503020203020204" pitchFamily="34" charset="-52"/>
                <a:ea typeface="Calibri" panose="020f0502020204030204" pitchFamily="34" charset="0"/>
              </a:rPr>
              <a:t>Фонда по беззалоговым договорам, заключенным на сумму не более 10 000 000 (десяти миллионов) рублей, не может превышать 50 % от суммы основного долга.</a:t>
            </a:r>
            <a:endParaRPr lang="ru-RU" sz="1400">
              <a:solidFill>
                <a:schemeClr val="tx1"/>
              </a:solidFill>
              <a:effectLst/>
              <a:latin typeface="PT Sans" panose="020b0503020203020204" pitchFamily="34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/>
          <p:cNvSpPr txBox="1"/>
          <p:nvPr/>
        </p:nvSpPr>
        <p:spPr>
          <a:xfrm>
            <a:off x="2213822" y="5837399"/>
            <a:ext cx="8457137" cy="85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80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274752F9-10D1-41AF-BD0E-5C837CB17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433" y="1122363"/>
            <a:ext cx="6764785" cy="568509"/>
          </a:xfrm>
        </p:spPr>
        <p:txBody>
          <a:bodyPr>
            <a:noAutofit/>
          </a:bodyPr>
          <a:lstStyle/>
          <a:p>
            <a:r>
              <a:rPr lang="ru-RU" sz="3200" b="1">
                <a:solidFill>
                  <a:srgbClr val="562212"/>
                </a:solidFill>
                <a:latin typeface="Circe" panose="020b0502020203020203" pitchFamily="34" charset="-52"/>
              </a:rPr>
              <a:t>Фонд развития бизнеса Краснодарского края</a:t>
            </a:r>
          </a:p>
        </p:txBody>
      </p:sp>
      <p:pic>
        <p:nvPicPr>
          <p:cNvPr id="12" name="Объект 5">
            <a:extLst>
              <a:ext uri="{FF2B5EF4-FFF2-40B4-BE49-F238E27FC236}">
                <a16:creationId xmlns:a16="http://schemas.microsoft.com/office/drawing/2014/main" id="{52724542-43AB-4A3C-82CB-581B3868F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660" y="2666923"/>
            <a:ext cx="247721" cy="280115"/>
          </a:xfrm>
          <a:prstGeom prst="rect">
            <a:avLst/>
          </a:prstGeom>
        </p:spPr>
      </p:pic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162373E8-2190-42BE-8878-26E00BFF95E4}"/>
              </a:ext>
            </a:extLst>
          </p:cNvPr>
          <p:cNvSpPr txBox="1"/>
          <p:nvPr/>
        </p:nvSpPr>
        <p:spPr>
          <a:xfrm>
            <a:off x="2032985" y="2666923"/>
            <a:ext cx="4545368" cy="2936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PT Sans" panose="020b0503020203020204" pitchFamily="34" charset="-52"/>
                <a:ea typeface="+mn-ea"/>
                <a:cs typeface="+mn-cs"/>
              </a:rPr>
              <a:t>Для самозанятых </a:t>
            </a:r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сумма кредита (займа) – от 100 тыс. рублей</a:t>
            </a:r>
          </a:p>
          <a:p>
            <a:pPr algn="l"/>
            <a:r>
              <a:rPr lang="ru-RU" sz="1800">
                <a:solidFill>
                  <a:srgbClr val="562212"/>
                </a:solidFill>
                <a:latin typeface="PT Sans" panose="020b0503020203020204" pitchFamily="34" charset="-52"/>
              </a:rPr>
              <a:t>Для субъектов МСП сумма кредита (займа) – от 500 тыс. рублей </a:t>
            </a:r>
          </a:p>
          <a:p>
            <a:pPr algn="l"/>
            <a:endParaRPr lang="ru-RU" sz="1800">
              <a:solidFill>
                <a:srgbClr val="562212"/>
              </a:solidFill>
              <a:latin typeface="PT Sans" panose="020b0503020203020204" pitchFamily="34" charset="-52"/>
            </a:endParaRPr>
          </a:p>
        </p:txBody>
      </p:sp>
      <p:pic>
        <p:nvPicPr>
          <p:cNvPr id="14" name="Объект 5">
            <a:extLst>
              <a:ext uri="{FF2B5EF4-FFF2-40B4-BE49-F238E27FC236}">
                <a16:creationId xmlns:a16="http://schemas.microsoft.com/office/drawing/2014/main" id="{B0CAD66C-15A4-4EA1-A85A-45519B5ED2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233" y="3523367"/>
            <a:ext cx="247721" cy="280115"/>
          </a:xfrm>
          <a:prstGeom prst="rect">
            <a:avLst/>
          </a:prstGeom>
        </p:spPr>
      </p:pic>
      <p:pic>
        <p:nvPicPr>
          <p:cNvPr id="15" name="Объект 5">
            <a:extLst>
              <a:ext uri="{FF2B5EF4-FFF2-40B4-BE49-F238E27FC236}">
                <a16:creationId xmlns:a16="http://schemas.microsoft.com/office/drawing/2014/main" id="{BADBDFE4-A154-4BF2-9D98-4142F9E51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233" y="4398256"/>
            <a:ext cx="247721" cy="280115"/>
          </a:xfrm>
          <a:prstGeom prst="rect">
            <a:avLst/>
          </a:prstGeom>
        </p:spPr>
      </p:pic>
      <p:pic>
        <p:nvPicPr>
          <p:cNvPr id="16" name="Объект 5">
            <a:extLst>
              <a:ext uri="{FF2B5EF4-FFF2-40B4-BE49-F238E27FC236}">
                <a16:creationId xmlns:a16="http://schemas.microsoft.com/office/drawing/2014/main" id="{34343E3A-076F-4E78-AF27-B92FD42AC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16" y="2666923"/>
            <a:ext cx="247721" cy="280115"/>
          </a:xfrm>
          <a:prstGeom prst="rect">
            <a:avLst/>
          </a:prstGeom>
        </p:spPr>
      </p:pic>
      <p:pic>
        <p:nvPicPr>
          <p:cNvPr id="17" name="Объект 5">
            <a:extLst>
              <a:ext uri="{FF2B5EF4-FFF2-40B4-BE49-F238E27FC236}">
                <a16:creationId xmlns:a16="http://schemas.microsoft.com/office/drawing/2014/main" id="{0CDECE51-3C3B-448F-9CFD-6DC5CF245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16" y="3293962"/>
            <a:ext cx="247721" cy="28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9083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054B0-1A2C-4A7D-A564-ECA33598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</a:rPr>
              <a:t>Гарантийная деятельность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864250-96D5-4F25-B623-BD0AE6586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608" y="1452763"/>
            <a:ext cx="10386873" cy="435133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sz="2400" b="1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Фонд оказывает следующие виды гарантийной поддержки: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Поручительство по кредиту/займу СМСП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Поручительство по беззалоговому кредиту/займу СМСП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Поручительство по банковской гарантии СМСП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i="0">
                <a:solidFill>
                  <a:schemeClr val="accent2">
                    <a:lumMod val="50000"/>
                  </a:schemeClr>
                </a:solidFill>
                <a:effectLst/>
                <a:latin typeface="PT Sans" panose="020b0503020203020204" pitchFamily="34" charset="-52"/>
                <a:cs typeface="Calibri" panose="020f0502020204030204" pitchFamily="34" charset="0"/>
              </a:rPr>
              <a:t>Поручительство по кредитам/займам на исполнение контракта в рамках 223 ФЗ и 44 ФЗ </a:t>
            </a:r>
            <a:r>
              <a:rPr lang="ru-RU" sz="200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СМСП</a:t>
            </a:r>
            <a:endParaRPr lang="ru-RU" sz="2000" i="0">
              <a:solidFill>
                <a:schemeClr val="accent2">
                  <a:lumMod val="50000"/>
                </a:schemeClr>
              </a:solidFill>
              <a:effectLst/>
              <a:latin typeface="PT Sans" panose="020b0503020203020204" pitchFamily="34" charset="-52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Поручительство  по кредитам/займам физических лиц, применяющих специальный налоговый режим «Налог на профессиональный доход»</a:t>
            </a:r>
          </a:p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E54D40-35FF-487A-9BDC-1D461E7DA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" y="548448"/>
            <a:ext cx="1672443" cy="543776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F5DEC0-539B-4FC8-B85A-0F1A11D71B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5766" y="5804101"/>
            <a:ext cx="1545050" cy="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09544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B75B9-01F5-446E-B00A-A7874C869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>
                <a:solidFill>
                  <a:srgbClr val="562212"/>
                </a:solidFill>
                <a:latin typeface="PT Sans" panose="020b0503020203020204" pitchFamily="34" charset="-52"/>
              </a:rPr>
              <a:t>Порядок расчета вознаграждения за предоставление</a:t>
            </a:r>
            <a:br>
              <a:rPr lang="ru-RU" sz="2800" b="1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2800" b="1">
                <a:solidFill>
                  <a:srgbClr val="562212"/>
                </a:solidFill>
                <a:latin typeface="PT Sans" panose="020b0503020203020204" pitchFamily="34" charset="-52"/>
              </a:rPr>
              <a:t>Фондом поручительств: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2EFD23-AACE-418B-BF7F-AC7E0C0C3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Aft>
                <a:spcPct val="0"/>
              </a:spcAft>
              <a:buFont typeface="Symbol" panose="05050102010706020507" pitchFamily="18" charset="2"/>
              <a:buChar char=""/>
            </a:pPr>
            <a:r>
              <a:rPr lang="ru-RU" sz="180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0,5 % годовых, но не более 3% от суммы поручительства;</a:t>
            </a:r>
          </a:p>
          <a:p>
            <a:pPr lvl="0">
              <a:spcAft>
                <a:spcPct val="0"/>
              </a:spcAft>
            </a:pPr>
            <a:endParaRPr lang="ru-RU" sz="1800" spc="-5">
              <a:solidFill>
                <a:srgbClr val="552112"/>
              </a:solidFill>
              <a:latin typeface="PT Sans" panose="020b0503020203020204" pitchFamily="34" charset="-52"/>
              <a:cs typeface="Calibri"/>
            </a:endParaRPr>
          </a:p>
          <a:p>
            <a:pPr marL="342900" lvl="0" indent="-342900">
              <a:spcAft>
                <a:spcPct val="0"/>
              </a:spcAft>
              <a:buFont typeface="Symbol" panose="05050102010706020507" pitchFamily="18" charset="2"/>
              <a:buChar char=""/>
            </a:pPr>
            <a:r>
              <a:rPr lang="ru-RU" sz="180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0,25% годовых, но не более 3% от суммы поручительства, деятельность которых отнесена к обрабатывающим производствам в соответствии с ОКВЭД;</a:t>
            </a:r>
          </a:p>
          <a:p>
            <a:pPr lvl="0">
              <a:spcAft>
                <a:spcPct val="0"/>
              </a:spcAft>
            </a:pPr>
            <a:endParaRPr lang="ru-RU" sz="1800">
              <a:solidFill>
                <a:schemeClr val="accent2">
                  <a:lumMod val="50000"/>
                </a:schemeClr>
              </a:solidFill>
              <a:latin typeface="PT Sans" panose="020b0503020203020204" pitchFamily="34" charset="-52"/>
              <a:cs typeface="Calibri" panose="020f0502020204030204" pitchFamily="34" charset="0"/>
            </a:endParaRPr>
          </a:p>
          <a:p>
            <a:pPr marL="342900" lvl="0" indent="-342900">
              <a:spcAft>
                <a:spcPct val="0"/>
              </a:spcAft>
              <a:buFont typeface="Symbol" panose="05050102010706020507" pitchFamily="18" charset="2"/>
              <a:buChar char=""/>
            </a:pPr>
            <a:r>
              <a:rPr lang="ru-RU" sz="180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При введении режима повышенной готовности или режима чрезвычайной ситуации для всех Заемщиков (по кредитным договорам, договорам займа) и Принципалов (по договорам о предоставлении банковских гарантий) в случае, если максимальный срок действия договора поручительства не превышает 3-х лет, размер вознаграждения Фонда составляет 0,5 процента за весь срок действия договора поручительства. </a:t>
            </a:r>
            <a:endParaRPr lang="en-US" sz="1800">
              <a:solidFill>
                <a:schemeClr val="accent2">
                  <a:lumMod val="50000"/>
                </a:schemeClr>
              </a:solidFill>
              <a:latin typeface="PT Sans" panose="020b0503020203020204" pitchFamily="34" charset="-52"/>
              <a:cs typeface="Calibri" panose="020f0502020204030204" pitchFamily="34" charset="0"/>
            </a:endParaRPr>
          </a:p>
          <a:p>
            <a:pPr marL="342900" lvl="0" indent="-342900">
              <a:spcAft>
                <a:spcPct val="0"/>
              </a:spcAft>
              <a:buFont typeface="Symbol" panose="05050102010706020507" pitchFamily="18" charset="2"/>
              <a:buChar char=""/>
            </a:pPr>
            <a:r>
              <a:rPr lang="ru-RU" sz="180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  <a:cs typeface="Calibri" panose="020f0502020204030204" pitchFamily="34" charset="0"/>
              </a:rPr>
              <a:t>В случае, когда сумма вознаграждения менее 0,5 % от суммы поручительства, применяется наименьшее значение суммы вознаграждения.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5625F1-AE51-4FE0-942F-7AB4D4A26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B3C981-7744-484C-8196-F53F54AB6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1390" y="5799284"/>
            <a:ext cx="1545050" cy="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4913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6221" y="2467992"/>
            <a:ext cx="10868099" cy="131389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4800" b="1">
                <a:solidFill>
                  <a:srgbClr val="562212"/>
                </a:solidFill>
                <a:latin typeface="PT Sans" panose="020b0503020203020204" pitchFamily="34" charset="-52"/>
              </a:rPr>
              <a:t>Центр поддержки </a:t>
            </a:r>
            <a:br>
              <a:rPr lang="ru-RU" sz="4800" b="1">
                <a:solidFill>
                  <a:srgbClr val="562212"/>
                </a:solidFill>
                <a:latin typeface="PT Sans" panose="020b0503020203020204" pitchFamily="34" charset="-52"/>
              </a:rPr>
            </a:br>
            <a:r>
              <a:rPr lang="ru-RU" sz="4800" b="1">
                <a:solidFill>
                  <a:srgbClr val="562212"/>
                </a:solidFill>
                <a:latin typeface="PT Sans" panose="020b0503020203020204" pitchFamily="34" charset="-52"/>
              </a:rPr>
              <a:t>предпринимательства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5AF97DF-6377-47DA-BB7B-8034F7109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32788" y="575080"/>
            <a:ext cx="1766456" cy="543776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3E087B8-7345-4E46-A527-21519AAAD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599" y="5113320"/>
            <a:ext cx="2524802" cy="123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5967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Широкоэкранный</PresentationFormat>
  <Paragraphs>171</Paragraphs>
  <Slides>22</Slides>
  <Notes>7</Notes>
  <TotalTime>3497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23">
      <vt:lpstr>Office Theme</vt:lpstr>
      <vt:lpstr>Фонд развития бизнеса Краснодарского края</vt:lpstr>
      <vt:lpstr>Slide 2</vt:lpstr>
      <vt:lpstr>Субсидии и Гранты</vt:lpstr>
      <vt:lpstr>Льготные займы</vt:lpstr>
      <vt:lpstr>Фонд развития бизнеса Краснодарского края</vt:lpstr>
      <vt:lpstr>Фонд развития бизнеса Краснодарского края</vt:lpstr>
      <vt:lpstr>Гарантийная деятельность </vt:lpstr>
      <vt:lpstr>Порядок расчета вознаграждения за предоставлениеФондом поручительств:</vt:lpstr>
      <vt:lpstr>Центр поддержки предпринимательства</vt:lpstr>
      <vt:lpstr>Получатели услуг Центра Поддержки  Предпринимательства</vt:lpstr>
      <vt:lpstr>Услуги Центра поддержки предпринимательства  для физических лиц</vt:lpstr>
      <vt:lpstr>Консультации Центра поддержки предпринимательства  для самозанятых</vt:lpstr>
      <vt:lpstr>Услуги Центра поддержки предпринимательства для самозанятых</vt:lpstr>
      <vt:lpstr>Консультации Центра поддержки предпринимательства  для субъектов МСП</vt:lpstr>
      <vt:lpstr>Услуги Центра поддержки предпринимательства  для субъектов МСП</vt:lpstr>
      <vt:lpstr>Slide 16</vt:lpstr>
      <vt:lpstr>Центр сопровождения инвестиционных проектов</vt:lpstr>
      <vt:lpstr>Инжиниринговый центр</vt:lpstr>
      <vt:lpstr>Центр прототипирования</vt:lpstr>
      <vt:lpstr>Slide 20</vt:lpstr>
      <vt:lpstr>Slide 21</vt:lpstr>
      <vt:lpstr>Slide 22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Центр поддержки предпринимательства</dc:title>
  <dc:creator>Пользователь Windows</dc:creator>
  <cp:lastModifiedBy>CPP8</cp:lastModifiedBy>
  <cp:revision>201</cp:revision>
  <cp:lastPrinted>2021-04-23T07:20:27.000</cp:lastPrinted>
  <dcterms:created xsi:type="dcterms:W3CDTF">2020-02-26T07:40:24Z</dcterms:created>
  <dcterms:modified xsi:type="dcterms:W3CDTF">2022-07-13T12:37:33Z</dcterms:modified>
</cp:coreProperties>
</file>